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Ubuntu"/>
      <p:regular r:id="rId34"/>
      <p:bold r:id="rId35"/>
      <p:italic r:id="rId36"/>
      <p:boldItalic r:id="rId37"/>
    </p:embeddedFont>
    <p:embeddedFont>
      <p:font typeface="Open Sans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Ubuntu-bold.fntdata"/><Relationship Id="rId12" Type="http://schemas.openxmlformats.org/officeDocument/2006/relationships/slide" Target="slides/slide7.xml"/><Relationship Id="rId34" Type="http://schemas.openxmlformats.org/officeDocument/2006/relationships/font" Target="fonts/Ubuntu-regular.fntdata"/><Relationship Id="rId15" Type="http://schemas.openxmlformats.org/officeDocument/2006/relationships/slide" Target="slides/slide10.xml"/><Relationship Id="rId37" Type="http://schemas.openxmlformats.org/officeDocument/2006/relationships/font" Target="fonts/Ubuntu-boldItalic.fntdata"/><Relationship Id="rId14" Type="http://schemas.openxmlformats.org/officeDocument/2006/relationships/slide" Target="slides/slide9.xml"/><Relationship Id="rId36" Type="http://schemas.openxmlformats.org/officeDocument/2006/relationships/font" Target="fonts/Ubuntu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1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7a41d9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g117a41d97d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7a41d97d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17a41d97d7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a41d97d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17a41d97d7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7a41d97d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17a41d97d7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7a41d97d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17a41d97d7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7a41d97d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17a41d97d7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7a41d97d7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17a41d97d7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7a41d97d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17a41d97d7_0_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7a41d97d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17a41d97d7_0_3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7a41d97d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17a41d97d7_0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7a41d97d7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17a41d97d7_0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7a41d97d7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7a41d97d7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7a41d97d7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17a41d97d7_0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7a41d97d7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17a41d97d7_0_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7a41d97d7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17a41d97d7_0_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7a41d97d7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17a41d97d7_0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7a41d97d7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17a41d97d7_0_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7a41d97d7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17a41d97d7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7a41d97d7_0_4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7a41d97d7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7a41d97d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17a41d97d7_0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7a41d97d7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17a41d97d7_0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7a41d97d7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7a41d97d7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7a41d97d7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17a41d97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7a41d97d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17a41d97d7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7a41d97d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17a41d97d7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7a41d97d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17a41d97d7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7a41d97d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17a41d97d7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7a41d97d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17a41d97d7_0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3000"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920" y="167346"/>
            <a:ext cx="781182" cy="78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63" y="93694"/>
            <a:ext cx="642536" cy="92848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0" type="dt"/>
          </p:nvPr>
        </p:nvSpPr>
        <p:spPr>
          <a:xfrm>
            <a:off x="247521" y="4866262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2839049" y="4836765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descr="Download For The Ultimate In Modern Design - Graphic Design PNG Image with  No Background - PNGkey.com"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074005">
            <a:off x="310857" y="1610961"/>
            <a:ext cx="3178098" cy="36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6740999" y="-858705"/>
            <a:ext cx="2928459" cy="2932832"/>
            <a:chOff x="13481998" y="-1717410"/>
            <a:chExt cx="5856918" cy="5865663"/>
          </a:xfrm>
        </p:grpSpPr>
        <p:pic>
          <p:nvPicPr>
            <p:cNvPr descr="Download For The Ultimate In Modern Design - Graphic Design PNG Image with  No Background - PNGkey.com" id="59" name="Google Shape;59;p13"/>
            <p:cNvPicPr preferRelativeResize="0"/>
            <p:nvPr/>
          </p:nvPicPr>
          <p:blipFill rotWithShape="1">
            <a:blip r:embed="rId5">
              <a:alphaModFix/>
            </a:blip>
            <a:srcRect b="-1067" l="46569" r="0" t="33913"/>
            <a:stretch/>
          </p:blipFill>
          <p:spPr>
            <a:xfrm rot="-2685798">
              <a:off x="14712365" y="-1231080"/>
              <a:ext cx="3396184" cy="4893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13"/>
            <p:cNvSpPr/>
            <p:nvPr/>
          </p:nvSpPr>
          <p:spPr>
            <a:xfrm>
              <a:off x="13504299" y="334691"/>
              <a:ext cx="568500" cy="104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920" y="167346"/>
            <a:ext cx="781182" cy="78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63" y="93694"/>
            <a:ext cx="642536" cy="92848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3000"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920" y="167346"/>
            <a:ext cx="781182" cy="78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63" y="93694"/>
            <a:ext cx="642536" cy="92848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1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descr="Download For The Ultimate In Modern Design - Graphic Design PNG Image with  No Background - PNGkey.com" id="70" name="Google Shape;7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074005">
            <a:off x="310857" y="1610961"/>
            <a:ext cx="3178098" cy="36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4"/>
          <p:cNvGrpSpPr/>
          <p:nvPr/>
        </p:nvGrpSpPr>
        <p:grpSpPr>
          <a:xfrm>
            <a:off x="6740999" y="-858705"/>
            <a:ext cx="2928459" cy="2932832"/>
            <a:chOff x="13481998" y="-1717410"/>
            <a:chExt cx="5856918" cy="5865663"/>
          </a:xfrm>
        </p:grpSpPr>
        <p:pic>
          <p:nvPicPr>
            <p:cNvPr descr="Download For The Ultimate In Modern Design - Graphic Design PNG Image with  No Background - PNGkey.com" id="72" name="Google Shape;72;p14"/>
            <p:cNvPicPr preferRelativeResize="0"/>
            <p:nvPr/>
          </p:nvPicPr>
          <p:blipFill rotWithShape="1">
            <a:blip r:embed="rId5">
              <a:alphaModFix/>
            </a:blip>
            <a:srcRect b="-1067" l="46569" r="0" t="33913"/>
            <a:stretch/>
          </p:blipFill>
          <p:spPr>
            <a:xfrm rot="-2685798">
              <a:off x="14712365" y="-1231080"/>
              <a:ext cx="3396184" cy="4893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4"/>
            <p:cNvSpPr/>
            <p:nvPr/>
          </p:nvSpPr>
          <p:spPr>
            <a:xfrm>
              <a:off x="13504299" y="334691"/>
              <a:ext cx="568500" cy="104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4.png"/><Relationship Id="rId13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9" Type="http://schemas.openxmlformats.org/officeDocument/2006/relationships/image" Target="../media/image29.jpg"/><Relationship Id="rId15" Type="http://schemas.openxmlformats.org/officeDocument/2006/relationships/image" Target="../media/image25.png"/><Relationship Id="rId14" Type="http://schemas.openxmlformats.org/officeDocument/2006/relationships/image" Target="../media/image22.png"/><Relationship Id="rId16" Type="http://schemas.openxmlformats.org/officeDocument/2006/relationships/image" Target="../media/image32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6.jpg"/><Relationship Id="rId5" Type="http://schemas.openxmlformats.org/officeDocument/2006/relationships/image" Target="../media/image42.jpg"/><Relationship Id="rId6" Type="http://schemas.openxmlformats.org/officeDocument/2006/relationships/image" Target="../media/image44.png"/><Relationship Id="rId7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WildanBudiawanZ/jupyter-notebook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240783" y="1369161"/>
            <a:ext cx="569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id" sz="27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PEMBELAJARAN MESIN</a:t>
            </a:r>
            <a:endParaRPr b="1" i="0" sz="27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id" sz="27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(IF216007)</a:t>
            </a:r>
            <a:endParaRPr b="1" i="0" sz="7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40783" y="2421289"/>
            <a:ext cx="481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oleh: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40783" y="2933889"/>
            <a:ext cx="463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d" sz="16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Wildan Budiawan Zulfikar, ST., M.Kom</a:t>
            </a:r>
            <a:endParaRPr b="1" i="0" sz="16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d" sz="16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Dian Sa’adillah Maylawati, S.Kom., MT</a:t>
            </a:r>
            <a:endParaRPr b="1" i="0" sz="7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40783" y="3877761"/>
            <a:ext cx="498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JURUSAN INFORMATIKA</a:t>
            </a:r>
            <a:endParaRPr b="1" i="0" sz="6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FAKULTAS SAINS DAN TEKNOLOGI</a:t>
            </a:r>
            <a:endParaRPr b="0" i="0" sz="6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UIN SUNAN GUNUNG DJATI BANDUNG</a:t>
            </a:r>
            <a:endParaRPr b="0" i="0" sz="6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2022</a:t>
            </a:r>
            <a:endParaRPr b="1" i="0" sz="6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Machine learning - Free education icons"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582" y="-145895"/>
            <a:ext cx="4606383" cy="4606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None/>
            </a:pPr>
            <a:r>
              <a:rPr lang="id"/>
              <a:t>Indikator Ketercapaian</a:t>
            </a:r>
            <a:endParaRPr/>
          </a:p>
        </p:txBody>
      </p:sp>
      <p:sp>
        <p:nvSpPr>
          <p:cNvPr id="254" name="Google Shape;254;p24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255" name="Google Shape;255;p24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256" name="Google Shape;256;p24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cxnSp>
        <p:nvCxnSpPr>
          <p:cNvPr id="257" name="Google Shape;257;p24"/>
          <p:cNvCxnSpPr/>
          <p:nvPr/>
        </p:nvCxnSpPr>
        <p:spPr>
          <a:xfrm>
            <a:off x="2932771" y="-50180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24"/>
          <p:cNvSpPr txBox="1"/>
          <p:nvPr/>
        </p:nvSpPr>
        <p:spPr>
          <a:xfrm>
            <a:off x="501254" y="1644315"/>
            <a:ext cx="45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Outcome Program Studi</a:t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4634558" y="1361282"/>
            <a:ext cx="45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Outcome Mata Kuliah</a:t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60" name="Google Shape;260;p24"/>
          <p:cNvGrpSpPr/>
          <p:nvPr/>
        </p:nvGrpSpPr>
        <p:grpSpPr>
          <a:xfrm>
            <a:off x="520742" y="2016822"/>
            <a:ext cx="3420934" cy="1352250"/>
            <a:chOff x="1276220" y="2402999"/>
            <a:chExt cx="6841868" cy="2704500"/>
          </a:xfrm>
        </p:grpSpPr>
        <p:sp>
          <p:nvSpPr>
            <p:cNvPr id="261" name="Google Shape;261;p24"/>
            <p:cNvSpPr/>
            <p:nvPr/>
          </p:nvSpPr>
          <p:spPr>
            <a:xfrm>
              <a:off x="1276220" y="2402999"/>
              <a:ext cx="6841868" cy="1316250"/>
            </a:xfrm>
            <a:custGeom>
              <a:rect b="b" l="l" r="r" t="t"/>
              <a:pathLst>
                <a:path extrusionOk="0" h="1316250" w="6841868">
                  <a:moveTo>
                    <a:pt x="0" y="219379"/>
                  </a:moveTo>
                  <a:cubicBezTo>
                    <a:pt x="0" y="98219"/>
                    <a:pt x="98219" y="0"/>
                    <a:pt x="219379" y="0"/>
                  </a:cubicBezTo>
                  <a:lnTo>
                    <a:pt x="6622489" y="0"/>
                  </a:lnTo>
                  <a:cubicBezTo>
                    <a:pt x="6743649" y="0"/>
                    <a:pt x="6841868" y="98219"/>
                    <a:pt x="6841868" y="219379"/>
                  </a:cubicBezTo>
                  <a:lnTo>
                    <a:pt x="6841868" y="1096871"/>
                  </a:lnTo>
                  <a:cubicBezTo>
                    <a:pt x="6841868" y="1218031"/>
                    <a:pt x="6743649" y="1316250"/>
                    <a:pt x="6622489" y="1316250"/>
                  </a:cubicBezTo>
                  <a:lnTo>
                    <a:pt x="219379" y="1316250"/>
                  </a:lnTo>
                  <a:cubicBezTo>
                    <a:pt x="98219" y="1316250"/>
                    <a:pt x="0" y="1218031"/>
                    <a:pt x="0" y="1096871"/>
                  </a:cubicBezTo>
                  <a:lnTo>
                    <a:pt x="0" y="219379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5400">
              <a:solidFill>
                <a:srgbClr val="367D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750" lIns="79750" spcFirstLastPara="1" rIns="79750" wrap="square" tIns="79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id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PLO-02: Mampu menyelesaikan permasalahan dengan formulasi solusi efisien berbasis prinsip - prinsip komputasi </a:t>
              </a:r>
              <a:endParaRPr sz="700"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1276220" y="3791249"/>
              <a:ext cx="6841868" cy="1316250"/>
            </a:xfrm>
            <a:custGeom>
              <a:rect b="b" l="l" r="r" t="t"/>
              <a:pathLst>
                <a:path extrusionOk="0" h="1316250" w="6841868">
                  <a:moveTo>
                    <a:pt x="0" y="219379"/>
                  </a:moveTo>
                  <a:cubicBezTo>
                    <a:pt x="0" y="98219"/>
                    <a:pt x="98219" y="0"/>
                    <a:pt x="219379" y="0"/>
                  </a:cubicBezTo>
                  <a:lnTo>
                    <a:pt x="6622489" y="0"/>
                  </a:lnTo>
                  <a:cubicBezTo>
                    <a:pt x="6743649" y="0"/>
                    <a:pt x="6841868" y="98219"/>
                    <a:pt x="6841868" y="219379"/>
                  </a:cubicBezTo>
                  <a:lnTo>
                    <a:pt x="6841868" y="1096871"/>
                  </a:lnTo>
                  <a:cubicBezTo>
                    <a:pt x="6841868" y="1218031"/>
                    <a:pt x="6743649" y="1316250"/>
                    <a:pt x="6622489" y="1316250"/>
                  </a:cubicBezTo>
                  <a:lnTo>
                    <a:pt x="219379" y="1316250"/>
                  </a:lnTo>
                  <a:cubicBezTo>
                    <a:pt x="98219" y="1316250"/>
                    <a:pt x="0" y="1218031"/>
                    <a:pt x="0" y="1096871"/>
                  </a:cubicBezTo>
                  <a:lnTo>
                    <a:pt x="0" y="219379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5400">
              <a:solidFill>
                <a:srgbClr val="367D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750" lIns="79750" spcFirstLastPara="1" rIns="79750" wrap="square" tIns="79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id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PLO-04: Memiliki pengetahuan dan pemahaman yang komprehensif pada area yang spesifik di bidang informatika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24"/>
          <p:cNvGrpSpPr/>
          <p:nvPr/>
        </p:nvGrpSpPr>
        <p:grpSpPr>
          <a:xfrm>
            <a:off x="4634558" y="1665333"/>
            <a:ext cx="3772829" cy="3781200"/>
            <a:chOff x="9466121" y="1804716"/>
            <a:chExt cx="7545659" cy="7562400"/>
          </a:xfrm>
        </p:grpSpPr>
        <p:sp>
          <p:nvSpPr>
            <p:cNvPr id="264" name="Google Shape;264;p24"/>
            <p:cNvSpPr/>
            <p:nvPr/>
          </p:nvSpPr>
          <p:spPr>
            <a:xfrm>
              <a:off x="9466121" y="1804716"/>
              <a:ext cx="7545600" cy="75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9466121" y="1887229"/>
              <a:ext cx="7545659" cy="1801800"/>
            </a:xfrm>
            <a:custGeom>
              <a:rect b="b" l="l" r="r" t="t"/>
              <a:pathLst>
                <a:path extrusionOk="0" h="1801800" w="7545659">
                  <a:moveTo>
                    <a:pt x="0" y="300306"/>
                  </a:moveTo>
                  <a:cubicBezTo>
                    <a:pt x="0" y="134452"/>
                    <a:pt x="134452" y="0"/>
                    <a:pt x="300306" y="0"/>
                  </a:cubicBezTo>
                  <a:lnTo>
                    <a:pt x="7245353" y="0"/>
                  </a:lnTo>
                  <a:cubicBezTo>
                    <a:pt x="7411207" y="0"/>
                    <a:pt x="7545659" y="134452"/>
                    <a:pt x="7545659" y="300306"/>
                  </a:cubicBezTo>
                  <a:lnTo>
                    <a:pt x="7545659" y="1501494"/>
                  </a:lnTo>
                  <a:cubicBezTo>
                    <a:pt x="7545659" y="1667348"/>
                    <a:pt x="7411207" y="1801800"/>
                    <a:pt x="7245353" y="1801800"/>
                  </a:cubicBezTo>
                  <a:lnTo>
                    <a:pt x="300306" y="1801800"/>
                  </a:lnTo>
                  <a:cubicBezTo>
                    <a:pt x="134452" y="1801800"/>
                    <a:pt x="0" y="1667348"/>
                    <a:pt x="0" y="1501494"/>
                  </a:cubicBezTo>
                  <a:lnTo>
                    <a:pt x="0" y="300306"/>
                  </a:lnTo>
                  <a:close/>
                </a:path>
              </a:pathLst>
            </a:custGeom>
            <a:solidFill>
              <a:schemeClr val="accent6"/>
            </a:solidFill>
            <a:ln cap="flat" cmpd="sng" w="25400">
              <a:solidFill>
                <a:srgbClr val="B46D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5900" lIns="85900" spcFirstLastPara="1" rIns="85900" wrap="square" tIns="8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CLO-1: Mahasiswa mampu menjelaskan konsep pembelajaran mesin dan mengidentifikasi kebutuhan data dalam konsep pembelajaran mesin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6" name="Google Shape;266;p24"/>
          <p:cNvCxnSpPr>
            <a:stCxn id="265" idx="0"/>
            <a:endCxn id="261" idx="3"/>
          </p:cNvCxnSpPr>
          <p:nvPr/>
        </p:nvCxnSpPr>
        <p:spPr>
          <a:xfrm flipH="1">
            <a:off x="3941858" y="1856742"/>
            <a:ext cx="692700" cy="2697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67" name="Google Shape;267;p24"/>
          <p:cNvCxnSpPr>
            <a:stCxn id="265" idx="0"/>
            <a:endCxn id="262" idx="3"/>
          </p:cNvCxnSpPr>
          <p:nvPr/>
        </p:nvCxnSpPr>
        <p:spPr>
          <a:xfrm flipH="1">
            <a:off x="3941858" y="1856742"/>
            <a:ext cx="692700" cy="9639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68" name="Google Shape;268;p24"/>
          <p:cNvSpPr txBox="1"/>
          <p:nvPr/>
        </p:nvSpPr>
        <p:spPr>
          <a:xfrm>
            <a:off x="4634558" y="2881241"/>
            <a:ext cx="45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Outcome Perkuliahan</a:t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69" name="Google Shape;269;p24"/>
          <p:cNvGrpSpPr/>
          <p:nvPr/>
        </p:nvGrpSpPr>
        <p:grpSpPr>
          <a:xfrm>
            <a:off x="4634558" y="3201424"/>
            <a:ext cx="3772800" cy="463350"/>
            <a:chOff x="0" y="140575"/>
            <a:chExt cx="7545600" cy="926700"/>
          </a:xfrm>
        </p:grpSpPr>
        <p:sp>
          <p:nvSpPr>
            <p:cNvPr id="270" name="Google Shape;270;p24"/>
            <p:cNvSpPr/>
            <p:nvPr/>
          </p:nvSpPr>
          <p:spPr>
            <a:xfrm>
              <a:off x="0" y="140575"/>
              <a:ext cx="7545600" cy="9267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429B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 txBox="1"/>
            <p:nvPr/>
          </p:nvSpPr>
          <p:spPr>
            <a:xfrm>
              <a:off x="45235" y="185810"/>
              <a:ext cx="74553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Mahasiswa mampu menjelaskan konsep pembelajaran mesin dan berbagai pemanfaatannya.</a:t>
              </a:r>
              <a:endParaRPr b="0" i="0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2" name="Google Shape;272;p24"/>
          <p:cNvCxnSpPr>
            <a:stCxn id="265" idx="4"/>
          </p:cNvCxnSpPr>
          <p:nvPr/>
        </p:nvCxnSpPr>
        <p:spPr>
          <a:xfrm flipH="1" rot="-5400000">
            <a:off x="7922587" y="2942136"/>
            <a:ext cx="975900" cy="6300"/>
          </a:xfrm>
          <a:prstGeom prst="bentConnector3">
            <a:avLst>
              <a:gd fmla="val 0" name="adj1"/>
            </a:avLst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ctrTitle"/>
          </p:nvPr>
        </p:nvSpPr>
        <p:spPr>
          <a:xfrm>
            <a:off x="1703348" y="167346"/>
            <a:ext cx="44586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None/>
            </a:pPr>
            <a:r>
              <a:rPr lang="id"/>
              <a:t>Apa itu Machine Learning?</a:t>
            </a:r>
            <a:endParaRPr/>
          </a:p>
        </p:txBody>
      </p:sp>
      <p:sp>
        <p:nvSpPr>
          <p:cNvPr id="278" name="Google Shape;278;p25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279" name="Google Shape;279;p25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280" name="Google Shape;280;p25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81" name="Google Shape;281;p25"/>
          <p:cNvSpPr txBox="1"/>
          <p:nvPr/>
        </p:nvSpPr>
        <p:spPr>
          <a:xfrm>
            <a:off x="286086" y="1259671"/>
            <a:ext cx="50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id" sz="1200" u="none" cap="none" strike="noStrike">
                <a:solidFill>
                  <a:srgbClr val="202124"/>
                </a:solidFill>
                <a:latin typeface="Ubuntu"/>
                <a:ea typeface="Ubuntu"/>
                <a:cs typeface="Ubuntu"/>
                <a:sym typeface="Ubuntu"/>
              </a:rPr>
              <a:t>Machine learning is </a:t>
            </a:r>
            <a:r>
              <a:rPr b="1" i="1" lang="id" sz="1200" u="none" cap="none" strike="noStrike">
                <a:solidFill>
                  <a:srgbClr val="202124"/>
                </a:solidFill>
                <a:latin typeface="Ubuntu"/>
                <a:ea typeface="Ubuntu"/>
                <a:cs typeface="Ubuntu"/>
                <a:sym typeface="Ubuntu"/>
              </a:rPr>
              <a:t>a method of data analysis that automates analytical model building</a:t>
            </a:r>
            <a:r>
              <a:rPr b="0" i="1" lang="id" sz="1200" u="none" cap="none" strike="noStrike">
                <a:solidFill>
                  <a:srgbClr val="202124"/>
                </a:solidFill>
                <a:latin typeface="Ubuntu"/>
                <a:ea typeface="Ubuntu"/>
                <a:cs typeface="Ubuntu"/>
                <a:sym typeface="Ubuntu"/>
              </a:rPr>
              <a:t>. It is a branch of artificial intelligence based on the idea that systems can learn from data, identify patterns and make decisions with minimal human intervention</a:t>
            </a:r>
            <a:r>
              <a:rPr b="0" i="0" lang="id" sz="1200" u="none" cap="none" strike="noStrike">
                <a:solidFill>
                  <a:srgbClr val="202124"/>
                </a:solidFill>
                <a:latin typeface="Ubuntu"/>
                <a:ea typeface="Ubuntu"/>
                <a:cs typeface="Ubuntu"/>
                <a:sym typeface="Ubuntu"/>
              </a:rPr>
              <a:t> - SAS Insight</a:t>
            </a:r>
            <a:endParaRPr b="0" i="0" sz="1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2023630" y="2392106"/>
            <a:ext cx="509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id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Machine learning is a branch of artificial intelligence (AI) and computer science which focuses on the use of data and algorithms to imitate the way that humans learn, gradually improving its accuracy</a:t>
            </a:r>
            <a:r>
              <a:rPr b="0" i="0" lang="id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- IBM</a:t>
            </a:r>
            <a:endParaRPr b="0" i="0" sz="1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3828669" y="3339875"/>
            <a:ext cx="5096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id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Machine learning is an application of artificial intelligence (AI) that provides systems the ability to automatically learn and improve from experience without being explicitly programmed. </a:t>
            </a:r>
            <a:r>
              <a:rPr b="1" i="1" lang="id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Machine learning focuses on the development of computer programs</a:t>
            </a:r>
            <a:r>
              <a:rPr b="0" i="1" lang="id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 that can access data and use it to learn for themselves </a:t>
            </a:r>
            <a:r>
              <a:rPr b="0" i="0" lang="id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– expert.ai</a:t>
            </a:r>
            <a:endParaRPr b="0" i="0" sz="1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ctrTitle"/>
          </p:nvPr>
        </p:nvSpPr>
        <p:spPr>
          <a:xfrm>
            <a:off x="1703348" y="167346"/>
            <a:ext cx="4269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None/>
            </a:pPr>
            <a:r>
              <a:rPr lang="id"/>
              <a:t>Posisi Machine Learning</a:t>
            </a:r>
            <a:endParaRPr/>
          </a:p>
        </p:txBody>
      </p:sp>
      <p:sp>
        <p:nvSpPr>
          <p:cNvPr id="289" name="Google Shape;289;p26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290" name="Google Shape;290;p26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291" name="Google Shape;291;p26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descr="learning+methods+in+ai cheap buy online" id="292" name="Google Shape;2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86" y="764645"/>
            <a:ext cx="4163006" cy="41630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s+artificial+intelligence+machine+learning cheap buy online" id="293" name="Google Shape;29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2491" y="1641764"/>
            <a:ext cx="3225479" cy="322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ctrTitle"/>
          </p:nvPr>
        </p:nvSpPr>
        <p:spPr>
          <a:xfrm>
            <a:off x="1703348" y="167346"/>
            <a:ext cx="4583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None/>
            </a:pPr>
            <a:r>
              <a:rPr lang="id" sz="3000"/>
              <a:t>Machine Learning Methods</a:t>
            </a:r>
            <a:endParaRPr/>
          </a:p>
        </p:txBody>
      </p:sp>
      <p:sp>
        <p:nvSpPr>
          <p:cNvPr id="299" name="Google Shape;299;p27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300" name="Google Shape;300;p27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301" name="Google Shape;301;p27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grpSp>
        <p:nvGrpSpPr>
          <p:cNvPr id="302" name="Google Shape;302;p27"/>
          <p:cNvGrpSpPr/>
          <p:nvPr/>
        </p:nvGrpSpPr>
        <p:grpSpPr>
          <a:xfrm>
            <a:off x="694110" y="1068789"/>
            <a:ext cx="7754770" cy="3489775"/>
            <a:chOff x="1500219" y="2082393"/>
            <a:chExt cx="15509541" cy="6979550"/>
          </a:xfrm>
        </p:grpSpPr>
        <p:sp>
          <p:nvSpPr>
            <p:cNvPr id="303" name="Google Shape;303;p27"/>
            <p:cNvSpPr/>
            <p:nvPr/>
          </p:nvSpPr>
          <p:spPr>
            <a:xfrm>
              <a:off x="11509924" y="6321165"/>
              <a:ext cx="5484380" cy="2740778"/>
            </a:xfrm>
            <a:custGeom>
              <a:rect b="b" l="l" r="r" t="t"/>
              <a:pathLst>
                <a:path extrusionOk="0" h="2441673" w="3769333">
                  <a:moveTo>
                    <a:pt x="0" y="244167"/>
                  </a:moveTo>
                  <a:cubicBezTo>
                    <a:pt x="0" y="109317"/>
                    <a:pt x="109317" y="0"/>
                    <a:pt x="244167" y="0"/>
                  </a:cubicBezTo>
                  <a:lnTo>
                    <a:pt x="3525166" y="0"/>
                  </a:lnTo>
                  <a:cubicBezTo>
                    <a:pt x="3660016" y="0"/>
                    <a:pt x="3769333" y="109317"/>
                    <a:pt x="3769333" y="244167"/>
                  </a:cubicBezTo>
                  <a:lnTo>
                    <a:pt x="3769333" y="2197506"/>
                  </a:lnTo>
                  <a:cubicBezTo>
                    <a:pt x="3769333" y="2332356"/>
                    <a:pt x="3660016" y="2441673"/>
                    <a:pt x="3525166" y="2441673"/>
                  </a:cubicBezTo>
                  <a:lnTo>
                    <a:pt x="244167" y="2441673"/>
                  </a:lnTo>
                  <a:cubicBezTo>
                    <a:pt x="109317" y="2441673"/>
                    <a:pt x="0" y="2332356"/>
                    <a:pt x="0" y="2197506"/>
                  </a:cubicBezTo>
                  <a:lnTo>
                    <a:pt x="0" y="244167"/>
                  </a:ln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25400">
              <a:solidFill>
                <a:srgbClr val="7CB9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3500" lIns="618900" spcFirstLastPara="1" rIns="53500" wrap="square" tIns="358700">
              <a:noAutofit/>
            </a:bodyPr>
            <a:lstStyle/>
            <a:p>
              <a:pPr indent="-57150" lvl="1" marL="25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Between supervised and unsupervised learning, semi-supervised learning is a good compromise. </a:t>
              </a:r>
              <a:endParaRPr sz="700"/>
            </a:p>
            <a:p>
              <a:pPr indent="-57150" lvl="1" marL="254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 guides categorization and feature extraction from a larger, unlabeled data set using a smaller labeled data set during training.</a:t>
              </a:r>
              <a:endParaRPr sz="700"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1500219" y="6288993"/>
              <a:ext cx="5484380" cy="2740778"/>
            </a:xfrm>
            <a:custGeom>
              <a:rect b="b" l="l" r="r" t="t"/>
              <a:pathLst>
                <a:path extrusionOk="0" h="2441673" w="3769333">
                  <a:moveTo>
                    <a:pt x="0" y="244167"/>
                  </a:moveTo>
                  <a:cubicBezTo>
                    <a:pt x="0" y="109317"/>
                    <a:pt x="109317" y="0"/>
                    <a:pt x="244167" y="0"/>
                  </a:cubicBezTo>
                  <a:lnTo>
                    <a:pt x="3525166" y="0"/>
                  </a:lnTo>
                  <a:cubicBezTo>
                    <a:pt x="3660016" y="0"/>
                    <a:pt x="3769333" y="109317"/>
                    <a:pt x="3769333" y="244167"/>
                  </a:cubicBezTo>
                  <a:lnTo>
                    <a:pt x="3769333" y="2197506"/>
                  </a:lnTo>
                  <a:cubicBezTo>
                    <a:pt x="3769333" y="2332356"/>
                    <a:pt x="3660016" y="2441673"/>
                    <a:pt x="3525166" y="2441673"/>
                  </a:cubicBezTo>
                  <a:lnTo>
                    <a:pt x="244167" y="2441673"/>
                  </a:lnTo>
                  <a:cubicBezTo>
                    <a:pt x="109317" y="2441673"/>
                    <a:pt x="0" y="2332356"/>
                    <a:pt x="0" y="2197506"/>
                  </a:cubicBezTo>
                  <a:lnTo>
                    <a:pt x="0" y="244167"/>
                  </a:ln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25400">
              <a:solidFill>
                <a:srgbClr val="9CC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3500" lIns="53500" spcFirstLastPara="1" rIns="618900" wrap="square" tIns="358700">
              <a:noAutofit/>
            </a:bodyPr>
            <a:lstStyle/>
            <a:p>
              <a:pPr indent="-50800" lvl="1" marL="25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•"/>
              </a:pPr>
              <a:r>
                <a:rPr b="0" i="0" lang="id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Reinforcement machine learning is a behavioral machine learning paradigm that is comparable to supervised learning but does not use sample data to train the algorithm. </a:t>
              </a:r>
              <a:endParaRPr sz="700"/>
            </a:p>
            <a:p>
              <a:pPr indent="-50800" lvl="1" marL="254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•"/>
              </a:pPr>
              <a:r>
                <a:rPr b="0" i="0" lang="id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trial and error, this model learns as it goes. To establish the optimal advice or policy for a given situation, a series of successful outcomes will be reinforced.</a:t>
              </a:r>
              <a:endParaRPr sz="700"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11525380" y="2082393"/>
              <a:ext cx="5484380" cy="2740778"/>
            </a:xfrm>
            <a:custGeom>
              <a:rect b="b" l="l" r="r" t="t"/>
              <a:pathLst>
                <a:path extrusionOk="0" h="2441673" w="3769333">
                  <a:moveTo>
                    <a:pt x="0" y="244167"/>
                  </a:moveTo>
                  <a:cubicBezTo>
                    <a:pt x="0" y="109317"/>
                    <a:pt x="109317" y="0"/>
                    <a:pt x="244167" y="0"/>
                  </a:cubicBezTo>
                  <a:lnTo>
                    <a:pt x="3525166" y="0"/>
                  </a:lnTo>
                  <a:cubicBezTo>
                    <a:pt x="3660016" y="0"/>
                    <a:pt x="3769333" y="109317"/>
                    <a:pt x="3769333" y="244167"/>
                  </a:cubicBezTo>
                  <a:lnTo>
                    <a:pt x="3769333" y="2197506"/>
                  </a:lnTo>
                  <a:cubicBezTo>
                    <a:pt x="3769333" y="2332356"/>
                    <a:pt x="3660016" y="2441673"/>
                    <a:pt x="3525166" y="2441673"/>
                  </a:cubicBezTo>
                  <a:lnTo>
                    <a:pt x="244167" y="2441673"/>
                  </a:lnTo>
                  <a:cubicBezTo>
                    <a:pt x="109317" y="2441673"/>
                    <a:pt x="0" y="2332356"/>
                    <a:pt x="0" y="2197506"/>
                  </a:cubicBezTo>
                  <a:lnTo>
                    <a:pt x="0" y="244167"/>
                  </a:ln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25400">
              <a:solidFill>
                <a:srgbClr val="5CAA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58700" lIns="618900" spcFirstLastPara="1" rIns="53500" wrap="square" tIns="53500">
              <a:noAutofit/>
            </a:bodyPr>
            <a:lstStyle/>
            <a:p>
              <a:pPr indent="-57150" lvl="1" marL="25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Unsupervised machine learning, also known as unlabeled machine learning, analyzes and clusters unlabeled datasets using machine learning techniques.</a:t>
              </a:r>
              <a:endParaRPr sz="700"/>
            </a:p>
            <a:p>
              <a:pPr indent="-57150" lvl="1" marL="254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Without the need for human intervention, these algorithms uncover hidden patterns or data groupings.</a:t>
              </a:r>
              <a:endParaRPr sz="700"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1500219" y="2167824"/>
              <a:ext cx="5484380" cy="2740778"/>
            </a:xfrm>
            <a:custGeom>
              <a:rect b="b" l="l" r="r" t="t"/>
              <a:pathLst>
                <a:path extrusionOk="0" h="2441673" w="3769333">
                  <a:moveTo>
                    <a:pt x="0" y="244167"/>
                  </a:moveTo>
                  <a:cubicBezTo>
                    <a:pt x="0" y="109317"/>
                    <a:pt x="109317" y="0"/>
                    <a:pt x="244167" y="0"/>
                  </a:cubicBezTo>
                  <a:lnTo>
                    <a:pt x="3525166" y="0"/>
                  </a:lnTo>
                  <a:cubicBezTo>
                    <a:pt x="3660016" y="0"/>
                    <a:pt x="3769333" y="109317"/>
                    <a:pt x="3769333" y="244167"/>
                  </a:cubicBezTo>
                  <a:lnTo>
                    <a:pt x="3769333" y="2197506"/>
                  </a:lnTo>
                  <a:cubicBezTo>
                    <a:pt x="3769333" y="2332356"/>
                    <a:pt x="3660016" y="2441673"/>
                    <a:pt x="3525166" y="2441673"/>
                  </a:cubicBezTo>
                  <a:lnTo>
                    <a:pt x="244167" y="2441673"/>
                  </a:lnTo>
                  <a:cubicBezTo>
                    <a:pt x="109317" y="2441673"/>
                    <a:pt x="0" y="2332356"/>
                    <a:pt x="0" y="2197506"/>
                  </a:cubicBezTo>
                  <a:lnTo>
                    <a:pt x="0" y="244167"/>
                  </a:ln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25400">
              <a:solidFill>
                <a:srgbClr val="429B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58700" lIns="53500" spcFirstLastPara="1" rIns="618900" wrap="square" tIns="53500">
              <a:noAutofit/>
            </a:bodyPr>
            <a:lstStyle/>
            <a:p>
              <a:pPr indent="-57150" lvl="1" marL="25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use of labeled datasets to train algorithms that accurately classify data or predict outcomes is known as supervised machine learning.</a:t>
              </a:r>
              <a:endParaRPr sz="700"/>
            </a:p>
            <a:p>
              <a:pPr indent="-57150" lvl="1" marL="254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 more data is introduced into the model, the weights are adjusted until the model is properly fitted.</a:t>
              </a:r>
              <a:endParaRPr sz="700"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5763808" y="2239639"/>
              <a:ext cx="3303889" cy="3303889"/>
            </a:xfrm>
            <a:custGeom>
              <a:rect b="b" l="l" r="r" t="t"/>
              <a:pathLst>
                <a:path extrusionOk="0" h="3303889" w="3303889">
                  <a:moveTo>
                    <a:pt x="0" y="3303889"/>
                  </a:moveTo>
                  <a:cubicBezTo>
                    <a:pt x="0" y="1479201"/>
                    <a:pt x="1479201" y="0"/>
                    <a:pt x="3303889" y="0"/>
                  </a:cubicBezTo>
                  <a:lnTo>
                    <a:pt x="3303889" y="3303889"/>
                  </a:lnTo>
                  <a:lnTo>
                    <a:pt x="0" y="3303889"/>
                  </a:lnTo>
                  <a:close/>
                </a:path>
              </a:pathLst>
            </a:custGeom>
            <a:solidFill>
              <a:srgbClr val="429BB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800" lIns="565625" spcFirstLastPara="1" rIns="81800" wrap="square" tIns="565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Supervised Learning</a:t>
              </a:r>
              <a:endParaRPr sz="700"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9220302" y="2239639"/>
              <a:ext cx="3303889" cy="3303889"/>
            </a:xfrm>
            <a:custGeom>
              <a:rect b="b" l="l" r="r" t="t"/>
              <a:pathLst>
                <a:path extrusionOk="0" h="3303889" w="3303889">
                  <a:moveTo>
                    <a:pt x="0" y="0"/>
                  </a:moveTo>
                  <a:cubicBezTo>
                    <a:pt x="1824688" y="0"/>
                    <a:pt x="3303889" y="1479201"/>
                    <a:pt x="3303889" y="3303889"/>
                  </a:cubicBezTo>
                  <a:lnTo>
                    <a:pt x="0" y="330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AAC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1800" lIns="81800" spcFirstLastPara="1" rIns="565625" wrap="square" tIns="565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Unsupervised Learning</a:t>
              </a:r>
              <a:endParaRPr sz="700"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9220302" y="5696131"/>
              <a:ext cx="3303889" cy="3303889"/>
            </a:xfrm>
            <a:custGeom>
              <a:rect b="b" l="l" r="r" t="t"/>
              <a:pathLst>
                <a:path extrusionOk="0" h="3303889" w="3303889">
                  <a:moveTo>
                    <a:pt x="3303889" y="0"/>
                  </a:moveTo>
                  <a:cubicBezTo>
                    <a:pt x="3303889" y="1824688"/>
                    <a:pt x="1824688" y="3303889"/>
                    <a:pt x="0" y="3303889"/>
                  </a:cubicBezTo>
                  <a:lnTo>
                    <a:pt x="0" y="0"/>
                  </a:lnTo>
                  <a:lnTo>
                    <a:pt x="3303889" y="0"/>
                  </a:lnTo>
                  <a:close/>
                </a:path>
              </a:pathLst>
            </a:custGeom>
            <a:solidFill>
              <a:srgbClr val="7CB9C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65625" lIns="81800" spcFirstLastPara="1" rIns="565625" wrap="square" tIns="81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Semi-Supervised Learning</a:t>
              </a:r>
              <a:endParaRPr sz="700"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5763808" y="5696132"/>
              <a:ext cx="3303889" cy="3303889"/>
            </a:xfrm>
            <a:custGeom>
              <a:rect b="b" l="l" r="r" t="t"/>
              <a:pathLst>
                <a:path extrusionOk="0" h="3303889" w="3303889">
                  <a:moveTo>
                    <a:pt x="3303889" y="3303889"/>
                  </a:moveTo>
                  <a:cubicBezTo>
                    <a:pt x="1479201" y="3303889"/>
                    <a:pt x="0" y="1824688"/>
                    <a:pt x="0" y="0"/>
                  </a:cubicBezTo>
                  <a:lnTo>
                    <a:pt x="3303889" y="0"/>
                  </a:lnTo>
                  <a:lnTo>
                    <a:pt x="3303889" y="3303889"/>
                  </a:lnTo>
                  <a:close/>
                </a:path>
              </a:pathLst>
            </a:custGeom>
            <a:solidFill>
              <a:srgbClr val="9CC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65625" lIns="565625" spcFirstLastPara="1" rIns="81800" wrap="square" tIns="81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Reinforcement Learning</a:t>
              </a:r>
              <a:endParaRPr sz="700"/>
            </a:p>
          </p:txBody>
        </p:sp>
      </p:grpSp>
      <p:sp>
        <p:nvSpPr>
          <p:cNvPr id="311" name="Google Shape;311;p27"/>
          <p:cNvSpPr txBox="1"/>
          <p:nvPr/>
        </p:nvSpPr>
        <p:spPr>
          <a:xfrm>
            <a:off x="104710" y="4726207"/>
            <a:ext cx="5096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https://www.ibm.com/cloud/learn/machine-learning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ctrTitle"/>
          </p:nvPr>
        </p:nvSpPr>
        <p:spPr>
          <a:xfrm>
            <a:off x="1692957" y="294681"/>
            <a:ext cx="47703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33333"/>
              <a:buNone/>
            </a:pPr>
            <a:r>
              <a:rPr lang="id" sz="3000"/>
              <a:t>Machine Learning Methods and Its Functions</a:t>
            </a:r>
            <a:endParaRPr/>
          </a:p>
        </p:txBody>
      </p:sp>
      <p:sp>
        <p:nvSpPr>
          <p:cNvPr id="317" name="Google Shape;317;p28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318" name="Google Shape;318;p28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319" name="Google Shape;319;p28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grpSp>
        <p:nvGrpSpPr>
          <p:cNvPr id="320" name="Google Shape;320;p28"/>
          <p:cNvGrpSpPr/>
          <p:nvPr/>
        </p:nvGrpSpPr>
        <p:grpSpPr>
          <a:xfrm>
            <a:off x="121383" y="1402051"/>
            <a:ext cx="8923593" cy="2950787"/>
            <a:chOff x="10964" y="417495"/>
            <a:chExt cx="17847186" cy="5901575"/>
          </a:xfrm>
        </p:grpSpPr>
        <p:sp>
          <p:nvSpPr>
            <p:cNvPr id="321" name="Google Shape;321;p28"/>
            <p:cNvSpPr/>
            <p:nvPr/>
          </p:nvSpPr>
          <p:spPr>
            <a:xfrm>
              <a:off x="10964" y="431507"/>
              <a:ext cx="3888000" cy="57267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25400">
              <a:solidFill>
                <a:srgbClr val="429B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 txBox="1"/>
            <p:nvPr/>
          </p:nvSpPr>
          <p:spPr>
            <a:xfrm>
              <a:off x="102068" y="522611"/>
              <a:ext cx="3705900" cy="56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50" lIns="15250" spcFirstLastPara="1" rIns="15250" wrap="square" tIns="457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Classification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Classification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Identity Fraud Detection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Diagnostics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Customer retention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Object Detection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Opinion Mining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Sentiment Analysis</a:t>
              </a:r>
              <a:endParaRPr sz="700"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Regression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Advertising Popularity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Weather Forecasting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Market Forecasting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Estimating life expectancy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Population growth prediction</a:t>
              </a:r>
              <a:endParaRPr sz="700"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10964" y="4746020"/>
              <a:ext cx="3888000" cy="1248000"/>
            </a:xfrm>
            <a:prstGeom prst="rect">
              <a:avLst/>
            </a:prstGeom>
            <a:solidFill>
              <a:srgbClr val="429BB2"/>
            </a:solidFill>
            <a:ln cap="flat" cmpd="sng" w="25400">
              <a:solidFill>
                <a:srgbClr val="429B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 txBox="1"/>
            <p:nvPr/>
          </p:nvSpPr>
          <p:spPr>
            <a:xfrm>
              <a:off x="10964" y="4746020"/>
              <a:ext cx="27381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53350" spcFirstLastPara="1" rIns="177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Supervised Learning</a:t>
              </a:r>
              <a:endParaRPr sz="700"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2859071" y="4944258"/>
              <a:ext cx="1360800" cy="13608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CDE1E8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557057" y="431942"/>
              <a:ext cx="3888000" cy="57249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25400">
              <a:solidFill>
                <a:srgbClr val="5CAA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 txBox="1"/>
            <p:nvPr/>
          </p:nvSpPr>
          <p:spPr>
            <a:xfrm>
              <a:off x="4648161" y="523046"/>
              <a:ext cx="3705900" cy="56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50" lIns="15250" spcFirstLastPara="1" rIns="15250" wrap="square" tIns="457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Association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Pattern recognition/ analysis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Market analysis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Recommender system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Targeted Marketing</a:t>
              </a:r>
              <a:endParaRPr sz="700"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Document clustering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Social Media Analysis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Topic Modeling</a:t>
              </a:r>
              <a:endParaRPr sz="700"/>
            </a:p>
            <a:p>
              <a:pPr indent="-95250" lvl="2" marL="1778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id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Customer Segmentation</a:t>
              </a:r>
              <a:endParaRPr sz="700"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4557057" y="4745584"/>
              <a:ext cx="3888000" cy="1248000"/>
            </a:xfrm>
            <a:prstGeom prst="rect">
              <a:avLst/>
            </a:prstGeom>
            <a:solidFill>
              <a:srgbClr val="5CAAC2"/>
            </a:solidFill>
            <a:ln cap="flat" cmpd="sng" w="25400">
              <a:solidFill>
                <a:srgbClr val="5CAA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 txBox="1"/>
            <p:nvPr/>
          </p:nvSpPr>
          <p:spPr>
            <a:xfrm>
              <a:off x="4557057" y="4745584"/>
              <a:ext cx="27381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53350" spcFirstLastPara="1" rIns="177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Unsupervised Learning</a:t>
              </a:r>
              <a:endParaRPr sz="700"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7405164" y="4943823"/>
              <a:ext cx="1360800" cy="136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-999" l="0" r="0" t="-999"/>
              </a:stretch>
            </a:blipFill>
            <a:ln cap="flat" cmpd="sng" w="25400">
              <a:solidFill>
                <a:srgbClr val="CDE1E8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9103150" y="417495"/>
              <a:ext cx="3888000" cy="57828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25400">
              <a:solidFill>
                <a:srgbClr val="7CB9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 txBox="1"/>
            <p:nvPr/>
          </p:nvSpPr>
          <p:spPr>
            <a:xfrm>
              <a:off x="9194254" y="508599"/>
              <a:ext cx="3705900" cy="569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50" lIns="15250" spcFirstLastPara="1" rIns="15250" wrap="square" tIns="457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Real-Time decisions</a:t>
              </a:r>
              <a:endParaRPr sz="700"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Robot Navigation</a:t>
              </a:r>
              <a:endParaRPr sz="700"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Learning Tasks</a:t>
              </a:r>
              <a:endParaRPr sz="700"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Skill Acquisition</a:t>
              </a:r>
              <a:endParaRPr sz="700"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Game AI</a:t>
              </a:r>
              <a:endParaRPr sz="700"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9103150" y="4760031"/>
              <a:ext cx="3888000" cy="1248000"/>
            </a:xfrm>
            <a:prstGeom prst="rect">
              <a:avLst/>
            </a:prstGeom>
            <a:solidFill>
              <a:srgbClr val="7CB9CD"/>
            </a:solidFill>
            <a:ln cap="flat" cmpd="sng" w="25400">
              <a:solidFill>
                <a:srgbClr val="7CB9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 txBox="1"/>
            <p:nvPr/>
          </p:nvSpPr>
          <p:spPr>
            <a:xfrm>
              <a:off x="9103150" y="4760031"/>
              <a:ext cx="27381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53350" spcFirstLastPara="1" rIns="177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Reinforcement Learning</a:t>
              </a:r>
              <a:endParaRPr sz="700"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1951257" y="4958270"/>
              <a:ext cx="1360800" cy="13608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CDE1E8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13649243" y="421871"/>
              <a:ext cx="3888000" cy="57651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25400">
              <a:solidFill>
                <a:srgbClr val="9CC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 txBox="1"/>
            <p:nvPr/>
          </p:nvSpPr>
          <p:spPr>
            <a:xfrm>
              <a:off x="13740347" y="512975"/>
              <a:ext cx="3705900" cy="56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50" lIns="15250" spcFirstLastPara="1" rIns="15250" wrap="square" tIns="457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Semi-supervised classification</a:t>
              </a:r>
              <a:endParaRPr sz="700"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Semi-supervised clustering</a:t>
              </a:r>
              <a:endParaRPr sz="700"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13649243" y="4755656"/>
              <a:ext cx="3888000" cy="1248000"/>
            </a:xfrm>
            <a:prstGeom prst="rect">
              <a:avLst/>
            </a:prstGeom>
            <a:solidFill>
              <a:srgbClr val="9CC8D8"/>
            </a:solidFill>
            <a:ln cap="flat" cmpd="sng" w="25400">
              <a:solidFill>
                <a:srgbClr val="9CC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 txBox="1"/>
            <p:nvPr/>
          </p:nvSpPr>
          <p:spPr>
            <a:xfrm>
              <a:off x="13649243" y="4755656"/>
              <a:ext cx="27381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53350" spcFirstLastPara="1" rIns="177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Semi-supervised Learning</a:t>
              </a:r>
              <a:endParaRPr sz="700"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16497350" y="4953894"/>
              <a:ext cx="1360800" cy="1360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CDE1E8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ctrTitle"/>
          </p:nvPr>
        </p:nvSpPr>
        <p:spPr>
          <a:xfrm>
            <a:off x="1703348" y="167346"/>
            <a:ext cx="46974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 sz="2000"/>
              <a:t>Big Picture of AI Data and Methods</a:t>
            </a:r>
            <a:endParaRPr/>
          </a:p>
        </p:txBody>
      </p:sp>
      <p:sp>
        <p:nvSpPr>
          <p:cNvPr id="346" name="Google Shape;346;p29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347" name="Google Shape;347;p29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348" name="Google Shape;348;p29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b="0" l="0" r="0" t="2477"/>
          <a:stretch/>
        </p:blipFill>
        <p:spPr>
          <a:xfrm>
            <a:off x="0" y="997526"/>
            <a:ext cx="9143999" cy="4157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355" name="Google Shape;355;p30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356" name="Google Shape;356;p30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57" name="Google Shape;3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809" y="0"/>
            <a:ext cx="75541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0"/>
          <p:cNvSpPr txBox="1"/>
          <p:nvPr>
            <p:ph type="ctrTitle"/>
          </p:nvPr>
        </p:nvSpPr>
        <p:spPr>
          <a:xfrm>
            <a:off x="1772115" y="115281"/>
            <a:ext cx="4874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 sz="2000"/>
              <a:t>Contoh Algoritma/ Metode Pembelajaran Mesin</a:t>
            </a:r>
            <a:endParaRPr sz="2000"/>
          </a:p>
        </p:txBody>
      </p:sp>
      <p:pic>
        <p:nvPicPr>
          <p:cNvPr descr="Tau-data Indonesia - Home | Facebook" id="359" name="Google Shape;35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1235" y="4149892"/>
            <a:ext cx="808632" cy="80863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0"/>
          <p:cNvSpPr txBox="1"/>
          <p:nvPr/>
        </p:nvSpPr>
        <p:spPr>
          <a:xfrm>
            <a:off x="1650168" y="4931971"/>
            <a:ext cx="5096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https://tau-data.id/psd-03/</a:t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66" name="Google Shape;366;p31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pic>
        <p:nvPicPr>
          <p:cNvPr id="367" name="Google Shape;3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4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1"/>
          <p:cNvSpPr txBox="1"/>
          <p:nvPr>
            <p:ph type="ctrTitle"/>
          </p:nvPr>
        </p:nvSpPr>
        <p:spPr>
          <a:xfrm>
            <a:off x="92758" y="458291"/>
            <a:ext cx="2317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 sz="1600"/>
              <a:t>Contoh Algoritma/ Metode Pembelajaran Mesin (Association)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374" name="Google Shape;374;p32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375" name="Google Shape;375;p32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76" name="Google Shape;376;p32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Quiz!!!</a:t>
            </a:r>
            <a:endParaRPr/>
          </a:p>
        </p:txBody>
      </p:sp>
      <p:sp>
        <p:nvSpPr>
          <p:cNvPr id="377" name="Google Shape;377;p32"/>
          <p:cNvSpPr txBox="1"/>
          <p:nvPr/>
        </p:nvSpPr>
        <p:spPr>
          <a:xfrm>
            <a:off x="1088850" y="1110176"/>
            <a:ext cx="6707100" cy="31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0" i="0" lang="id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Jelaskan pemahaman Anda tentang pembelajaran mesin!</a:t>
            </a:r>
            <a:endParaRPr sz="700"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0" i="0" lang="id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Jelaskan pemahaman Anda tentang perbedaan supervised, unsupervised, semi-supervised, dan reinforcement learning!</a:t>
            </a:r>
            <a:endParaRPr sz="700"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0" i="0" lang="id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Berikan contoh studi kasus yang dapat diselesaikan dengan pembelajaran mesin, lalu metode pembelajaran mesin apa yang bisa Anda gunakan? Mengapa menggunakan metode tersebut?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Praktikum</a:t>
            </a:r>
            <a:endParaRPr/>
          </a:p>
        </p:txBody>
      </p:sp>
      <p:sp>
        <p:nvSpPr>
          <p:cNvPr id="383" name="Google Shape;383;p33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384" name="Google Shape;384;p33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385" name="Google Shape;385;p33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descr="Python (programming language) - Wikipedia" id="386" name="Google Shape;3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843" y="1234787"/>
            <a:ext cx="1626603" cy="1626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view of Classification Methods in Python with Scikit-Learn" id="387" name="Google Shape;38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4671" y="808487"/>
            <a:ext cx="2069958" cy="11161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orch" id="388" name="Google Shape;38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6420" y="1684524"/>
            <a:ext cx="1973856" cy="1973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sorFlow – Medium" id="389" name="Google Shape;38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622" y="2883182"/>
            <a:ext cx="1560794" cy="1560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Weka Explorer Terbaru 2022 (Free Download)" id="390" name="Google Shape;390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3984" y="199831"/>
            <a:ext cx="1311172" cy="1311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nime | Cybertrend Intrabuana" id="391" name="Google Shape;391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0819" y="320075"/>
            <a:ext cx="2685984" cy="699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Colaboratory Colab - Guía Completa Español - Marketing Branding" id="392" name="Google Shape;392;p33"/>
          <p:cNvPicPr preferRelativeResize="0"/>
          <p:nvPr/>
        </p:nvPicPr>
        <p:blipFill rotWithShape="1">
          <a:blip r:embed="rId9">
            <a:alphaModFix/>
          </a:blip>
          <a:srcRect b="25431" l="7096" r="9708" t="24289"/>
          <a:stretch/>
        </p:blipFill>
        <p:spPr>
          <a:xfrm>
            <a:off x="3641903" y="1999504"/>
            <a:ext cx="2939816" cy="118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7270" y="1309650"/>
            <a:ext cx="2675788" cy="1119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4unity/README.md at master · tostegroo/ai4unity · GitHub" id="394" name="Google Shape;394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04314" y="3698998"/>
            <a:ext cx="1624013" cy="1281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ras: the Python deep learning API" id="395" name="Google Shape;395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56701" y="3350836"/>
            <a:ext cx="2666469" cy="773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pidMiner | Best Data Science &amp;amp; Machine Learning Platform" id="396" name="Google Shape;396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22749" y="3948660"/>
            <a:ext cx="2942410" cy="1050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Data Mining - Data Mining" id="397" name="Google Shape;397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08861" y="3103716"/>
            <a:ext cx="2044196" cy="935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Data Mining (@OrangeDataMiner) / Twitter" id="398" name="Google Shape;398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34075" y="3494861"/>
            <a:ext cx="476830" cy="47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96899" y="3258806"/>
            <a:ext cx="1331673" cy="1543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Kontrak Perkuliahan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Aturan Perkuliahan: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d"/>
              <a:t>Ontime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d"/>
              <a:t>Camera On (Online)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/>
              <a:t>Aturan Penilaian: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/>
              <a:t>UAS 25%, UTS 25%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/>
              <a:t>Sikap 25%, Assignment 25%</a:t>
            </a:r>
            <a:endParaRPr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680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Syarat Kelulusan: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id"/>
              <a:t>Nilai minimal C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/>
              <a:t>Credit Point: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/>
              <a:t>3 SKS (2+1)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Why Python?</a:t>
            </a:r>
            <a:endParaRPr/>
          </a:p>
        </p:txBody>
      </p:sp>
      <p:sp>
        <p:nvSpPr>
          <p:cNvPr id="405" name="Google Shape;405;p34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406" name="Google Shape;406;p34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407" name="Google Shape;407;p34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descr="🙋 Python Professor on Twitter: &amp;quot;Advantages of #Python #BigData #Analytics  #AI #DataScience #IoT #IIoT #Azure #PyTorch #Cython #RStats #DotNet #C #CPP  #Java #CSharp #Flutter #SQL #TensorFlow #JavaScript #ReactJS #HTML5  #MachineLearning #Serverless ..." id="408" name="Google Shape;4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720" y="902358"/>
            <a:ext cx="5258560" cy="394392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4"/>
          <p:cNvSpPr txBox="1"/>
          <p:nvPr/>
        </p:nvSpPr>
        <p:spPr>
          <a:xfrm>
            <a:off x="2023629" y="4636721"/>
            <a:ext cx="5096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https://twitter.com/pythonpro22/status/1465576908150636550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Pro-Cons</a:t>
            </a:r>
            <a:endParaRPr/>
          </a:p>
        </p:txBody>
      </p:sp>
      <p:sp>
        <p:nvSpPr>
          <p:cNvPr id="415" name="Google Shape;415;p35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416" name="Google Shape;416;p35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417" name="Google Shape;417;p35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descr="Python Advantages and Disadvantages - Step in the right direction -  TechVidvan" id="418" name="Google Shape;4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393" y="1124677"/>
            <a:ext cx="6763216" cy="354183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5"/>
          <p:cNvSpPr txBox="1"/>
          <p:nvPr/>
        </p:nvSpPr>
        <p:spPr>
          <a:xfrm>
            <a:off x="1098078" y="4700725"/>
            <a:ext cx="5096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https://techvidvan.com/tutorials/python-advantages-and-disadvantages/</a:t>
            </a:r>
            <a:endParaRPr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Google Colab</a:t>
            </a:r>
            <a:endParaRPr/>
          </a:p>
        </p:txBody>
      </p:sp>
      <p:sp>
        <p:nvSpPr>
          <p:cNvPr id="425" name="Google Shape;425;p36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426" name="Google Shape;426;p36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427" name="Google Shape;427;p36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28" name="Google Shape;428;p36"/>
          <p:cNvSpPr txBox="1"/>
          <p:nvPr/>
        </p:nvSpPr>
        <p:spPr>
          <a:xfrm>
            <a:off x="286086" y="3730554"/>
            <a:ext cx="5096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" sz="16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https://colab.research.google.com/</a:t>
            </a:r>
            <a:endParaRPr sz="700"/>
          </a:p>
        </p:txBody>
      </p:sp>
      <p:pic>
        <p:nvPicPr>
          <p:cNvPr descr="Let&amp;#39;s Try | Healthy Namkeens &amp;amp; Snacks | India" id="429" name="Google Shape;4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497" y="1527464"/>
            <a:ext cx="2088572" cy="208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7482" y="804220"/>
            <a:ext cx="4505954" cy="395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 txBox="1"/>
          <p:nvPr>
            <p:ph type="ctrTitle"/>
          </p:nvPr>
        </p:nvSpPr>
        <p:spPr>
          <a:xfrm>
            <a:off x="1703349" y="167346"/>
            <a:ext cx="4759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None/>
            </a:pPr>
            <a:r>
              <a:rPr lang="id"/>
              <a:t>Instalasi Jupyter Notebook</a:t>
            </a:r>
            <a:endParaRPr/>
          </a:p>
        </p:txBody>
      </p:sp>
      <p:sp>
        <p:nvSpPr>
          <p:cNvPr id="436" name="Google Shape;436;p37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437" name="Google Shape;437;p37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438" name="Google Shape;438;p37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439" name="Google Shape;43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54" y="992086"/>
            <a:ext cx="4248555" cy="387515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 txBox="1"/>
          <p:nvPr/>
        </p:nvSpPr>
        <p:spPr>
          <a:xfrm>
            <a:off x="1041689" y="1668729"/>
            <a:ext cx="5096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" sz="1200" u="none" cap="none" strike="noStrike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https://jupyter.org/install</a:t>
            </a:r>
            <a:endParaRPr sz="700"/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3613" y="1964569"/>
            <a:ext cx="3659341" cy="265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/>
          <p:nvPr/>
        </p:nvSpPr>
        <p:spPr>
          <a:xfrm>
            <a:off x="4470689" y="1745673"/>
            <a:ext cx="509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" sz="1000" u="none" cap="none" strike="noStrike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https://docs.jupyter.org/en/latest/install/notebook-classic.html</a:t>
            </a:r>
            <a:endParaRPr sz="700"/>
          </a:p>
        </p:txBody>
      </p:sp>
      <p:sp>
        <p:nvSpPr>
          <p:cNvPr id="443" name="Google Shape;443;p37"/>
          <p:cNvSpPr txBox="1"/>
          <p:nvPr/>
        </p:nvSpPr>
        <p:spPr>
          <a:xfrm>
            <a:off x="5825894" y="2280949"/>
            <a:ext cx="5096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" sz="900" u="none" cap="none" strike="noStrike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https://www.anaconda.com/products/individual</a:t>
            </a:r>
            <a:endParaRPr sz="700"/>
          </a:p>
        </p:txBody>
      </p:sp>
      <p:sp>
        <p:nvSpPr>
          <p:cNvPr id="444" name="Google Shape;444;p37"/>
          <p:cNvSpPr txBox="1"/>
          <p:nvPr/>
        </p:nvSpPr>
        <p:spPr>
          <a:xfrm>
            <a:off x="4678507" y="4612006"/>
            <a:ext cx="5720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" sz="900" u="none" cap="none" strike="noStrike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https://docs.jupyter.org/en/latest/running.html#running</a:t>
            </a:r>
            <a:endParaRPr sz="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 txBox="1"/>
          <p:nvPr>
            <p:ph type="ctrTitle"/>
          </p:nvPr>
        </p:nvSpPr>
        <p:spPr>
          <a:xfrm>
            <a:off x="1703349" y="167346"/>
            <a:ext cx="4759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None/>
            </a:pPr>
            <a:r>
              <a:rPr lang="id"/>
              <a:t>Instalasi Jupyter Notebook</a:t>
            </a:r>
            <a:endParaRPr/>
          </a:p>
        </p:txBody>
      </p:sp>
      <p:sp>
        <p:nvSpPr>
          <p:cNvPr id="450" name="Google Shape;450;p38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451" name="Google Shape;451;p38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452" name="Google Shape;4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85" y="1037652"/>
            <a:ext cx="5558614" cy="4105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lcome to Python Programming (Step by Step for Absolute Beginners) -  YouTube" id="453" name="Google Shape;45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3644" y="902358"/>
            <a:ext cx="2829792" cy="1591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 Code Language Sign Programming Coding And Developing Concept Stock  Illustration - Download Image Now - iStock" id="454" name="Google Shape;45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5672" y="241348"/>
            <a:ext cx="19812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9564" y="3162300"/>
            <a:ext cx="3380962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3658" y="2222548"/>
            <a:ext cx="2945227" cy="264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Library Installation</a:t>
            </a:r>
            <a:endParaRPr/>
          </a:p>
        </p:txBody>
      </p:sp>
      <p:sp>
        <p:nvSpPr>
          <p:cNvPr id="462" name="Google Shape;462;p39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463" name="Google Shape;463;p39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464" name="Google Shape;464;p39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grpSp>
        <p:nvGrpSpPr>
          <p:cNvPr id="465" name="Google Shape;465;p39"/>
          <p:cNvGrpSpPr/>
          <p:nvPr/>
        </p:nvGrpSpPr>
        <p:grpSpPr>
          <a:xfrm>
            <a:off x="1572490" y="1330606"/>
            <a:ext cx="5998950" cy="3129974"/>
            <a:chOff x="0" y="423716"/>
            <a:chExt cx="11997900" cy="6259949"/>
          </a:xfrm>
        </p:grpSpPr>
        <p:sp>
          <p:nvSpPr>
            <p:cNvPr id="466" name="Google Shape;466;p39"/>
            <p:cNvSpPr/>
            <p:nvPr/>
          </p:nvSpPr>
          <p:spPr>
            <a:xfrm>
              <a:off x="0" y="423716"/>
              <a:ext cx="11997900" cy="15795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9"/>
            <p:cNvSpPr txBox="1"/>
            <p:nvPr/>
          </p:nvSpPr>
          <p:spPr>
            <a:xfrm>
              <a:off x="77105" y="500821"/>
              <a:ext cx="11843700" cy="14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id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Buka Anaconda Command Prompt </a:t>
              </a:r>
              <a:endParaRPr sz="700"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0" y="2003216"/>
              <a:ext cx="119979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 txBox="1"/>
            <p:nvPr/>
          </p:nvSpPr>
          <p:spPr>
            <a:xfrm>
              <a:off x="0" y="2003216"/>
              <a:ext cx="119979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475" spcFirstLastPara="1" rIns="106675" wrap="square" tIns="190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pip install nama_libary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pip install nama_library==versi_library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0" y="2763941"/>
              <a:ext cx="11997900" cy="15795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 txBox="1"/>
            <p:nvPr/>
          </p:nvSpPr>
          <p:spPr>
            <a:xfrm>
              <a:off x="77105" y="2841046"/>
              <a:ext cx="11843700" cy="14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id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Melalui Jupyter Notebook</a:t>
              </a:r>
              <a:endParaRPr sz="700"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0" y="4343441"/>
              <a:ext cx="119979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 txBox="1"/>
            <p:nvPr/>
          </p:nvSpPr>
          <p:spPr>
            <a:xfrm>
              <a:off x="0" y="4343441"/>
              <a:ext cx="119979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475" spcFirstLastPara="1" rIns="106675" wrap="square" tIns="190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!pip install nama_library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id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!pip install nama_library==versi_library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0" y="5104165"/>
              <a:ext cx="11997900" cy="15795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9"/>
            <p:cNvSpPr txBox="1"/>
            <p:nvPr/>
          </p:nvSpPr>
          <p:spPr>
            <a:xfrm>
              <a:off x="77105" y="5181270"/>
              <a:ext cx="11843700" cy="14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id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Note: sering kali, berbeda versi mempengaruhi fungsi-fungsi di kode program kita, kadang perlu ada kecocokan pula antara versi library dengan versi Python kita supaya fungsi berjalan baik.</a:t>
              </a:r>
              <a:endParaRPr sz="70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 txBox="1"/>
          <p:nvPr>
            <p:ph type="ctrTitle"/>
          </p:nvPr>
        </p:nvSpPr>
        <p:spPr>
          <a:xfrm>
            <a:off x="1703350" y="167350"/>
            <a:ext cx="5181300" cy="10143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Alternatif Install Jupyter Notebook dan libs via Docker</a:t>
            </a:r>
            <a:endParaRPr/>
          </a:p>
        </p:txBody>
      </p:sp>
      <p:sp>
        <p:nvSpPr>
          <p:cNvPr id="481" name="Google Shape;481;p40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82" name="Google Shape;482;p40"/>
          <p:cNvSpPr txBox="1"/>
          <p:nvPr/>
        </p:nvSpPr>
        <p:spPr>
          <a:xfrm>
            <a:off x="3335388" y="2066963"/>
            <a:ext cx="463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 u="sng">
                <a:solidFill>
                  <a:schemeClr val="hlink"/>
                </a:solidFill>
                <a:hlinkClick r:id="rId3"/>
              </a:rPr>
              <a:t>https://github.com/WildanBudiawanZ/jupyter-notebook</a:t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Tugas Praktikum!</a:t>
            </a:r>
            <a:endParaRPr/>
          </a:p>
        </p:txBody>
      </p:sp>
      <p:sp>
        <p:nvSpPr>
          <p:cNvPr id="488" name="Google Shape;488;p41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489" name="Google Shape;489;p41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490" name="Google Shape;490;p41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91" name="Google Shape;491;p41"/>
          <p:cNvSpPr txBox="1"/>
          <p:nvPr/>
        </p:nvSpPr>
        <p:spPr>
          <a:xfrm>
            <a:off x="3646449" y="1505489"/>
            <a:ext cx="4021500" cy="27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-368300" lvl="0" marL="36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0" i="0" lang="id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Silahkan install Jupyter Notebook</a:t>
            </a:r>
            <a:endParaRPr sz="700"/>
          </a:p>
          <a:p>
            <a:pPr indent="-368300" lvl="0" marL="36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0" i="0" lang="id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Install library berikut: NumPy, SciPy, Pandas, Matplotlib, Seaborn, Scikit-learn, Keras, Tensorflow</a:t>
            </a:r>
            <a:endParaRPr b="0" i="0" sz="1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36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ming by Freepik Stories #svg #png #illustration#technology #web # programming #system #software … | Website development, Web development,  Software development" id="492" name="Google Shape;4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37797" y="1058221"/>
            <a:ext cx="4269986" cy="426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 txBox="1"/>
          <p:nvPr>
            <p:ph idx="10" type="dt"/>
          </p:nvPr>
        </p:nvSpPr>
        <p:spPr>
          <a:xfrm>
            <a:off x="286086" y="4888829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498" name="Google Shape;498;p42"/>
          <p:cNvSpPr txBox="1"/>
          <p:nvPr>
            <p:ph idx="11" type="ftr"/>
          </p:nvPr>
        </p:nvSpPr>
        <p:spPr>
          <a:xfrm>
            <a:off x="2976816" y="4888829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499" name="Google Shape;499;p42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00" name="Google Shape;500;p42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Referensi</a:t>
            </a:r>
            <a:endParaRPr/>
          </a:p>
        </p:txBody>
      </p:sp>
      <p:grpSp>
        <p:nvGrpSpPr>
          <p:cNvPr id="501" name="Google Shape;501;p42"/>
          <p:cNvGrpSpPr/>
          <p:nvPr/>
        </p:nvGrpSpPr>
        <p:grpSpPr>
          <a:xfrm>
            <a:off x="527778" y="1493799"/>
            <a:ext cx="7805700" cy="2718900"/>
            <a:chOff x="0" y="1549874"/>
            <a:chExt cx="15611400" cy="5437800"/>
          </a:xfrm>
        </p:grpSpPr>
        <p:sp>
          <p:nvSpPr>
            <p:cNvPr id="502" name="Google Shape;502;p42"/>
            <p:cNvSpPr/>
            <p:nvPr/>
          </p:nvSpPr>
          <p:spPr>
            <a:xfrm>
              <a:off x="0" y="1549874"/>
              <a:ext cx="15611400" cy="4446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2"/>
            <p:cNvSpPr txBox="1"/>
            <p:nvPr/>
          </p:nvSpPr>
          <p:spPr>
            <a:xfrm>
              <a:off x="21704" y="1571578"/>
              <a:ext cx="15568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200" lIns="36200" spcFirstLastPara="1" rIns="36200" wrap="square" tIns="3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RAHARJO, Budi. PEMBELAJARAN MESIN (Machine Learning). </a:t>
              </a:r>
              <a:r>
                <a:rPr b="0" i="1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Penerbit Yayasan Prima Agus Teknik</a:t>
              </a: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2021, 1-110.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0" y="2049194"/>
              <a:ext cx="15611400" cy="4446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2"/>
            <p:cNvSpPr txBox="1"/>
            <p:nvPr/>
          </p:nvSpPr>
          <p:spPr>
            <a:xfrm>
              <a:off x="21704" y="2070898"/>
              <a:ext cx="15568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200" lIns="36200" spcFirstLastPara="1" rIns="36200" wrap="square" tIns="3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AURÉLIEN, Géron. Hands-on machine learning with scikit-learn &amp; tensorflow. </a:t>
              </a:r>
              <a:r>
                <a:rPr b="0" i="1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Geron Aurelien</a:t>
              </a: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2017.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0" y="2548514"/>
              <a:ext cx="15611400" cy="4446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2"/>
            <p:cNvSpPr txBox="1"/>
            <p:nvPr/>
          </p:nvSpPr>
          <p:spPr>
            <a:xfrm>
              <a:off x="21704" y="2570218"/>
              <a:ext cx="15568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200" lIns="36200" spcFirstLastPara="1" rIns="36200" wrap="square" tIns="3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MÜLLER, Andreas C.; GUIDO, Sarah. </a:t>
              </a:r>
              <a:r>
                <a:rPr b="0" i="1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 to machine learning with Python: a guide for data scientists</a:t>
              </a: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" O'Reilly Media, Inc.", 2016.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0" y="3047834"/>
              <a:ext cx="15611400" cy="4446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 txBox="1"/>
            <p:nvPr/>
          </p:nvSpPr>
          <p:spPr>
            <a:xfrm>
              <a:off x="21704" y="3069538"/>
              <a:ext cx="15568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200" lIns="36200" spcFirstLastPara="1" rIns="36200" wrap="square" tIns="3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RUSSELL, Rudolph. </a:t>
              </a:r>
              <a:r>
                <a:rPr b="0" i="1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Machine Learning: Step-By-Step Guide to Implement Machine Learning Algorithms with Python</a:t>
              </a: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 2018.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0" y="3547154"/>
              <a:ext cx="15611400" cy="4446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2"/>
            <p:cNvSpPr txBox="1"/>
            <p:nvPr/>
          </p:nvSpPr>
          <p:spPr>
            <a:xfrm>
              <a:off x="21704" y="3568858"/>
              <a:ext cx="15568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200" lIns="36200" spcFirstLastPara="1" rIns="36200" wrap="square" tIns="3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 SUTTON, Richard S.; BARTO, Andrew G. </a:t>
              </a:r>
              <a:r>
                <a:rPr b="0" i="1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Reinforcement learning: An introduction</a:t>
              </a: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MIT press, 2018.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0" y="4046474"/>
              <a:ext cx="15611400" cy="4446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2"/>
            <p:cNvSpPr txBox="1"/>
            <p:nvPr/>
          </p:nvSpPr>
          <p:spPr>
            <a:xfrm>
              <a:off x="21704" y="4068178"/>
              <a:ext cx="15568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200" lIns="36200" spcFirstLastPara="1" rIns="36200" wrap="square" tIns="3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6. HAN, Jiawei; PEI, Jian; KAMBER, Micheline. </a:t>
              </a:r>
              <a:r>
                <a:rPr b="0" i="1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mining: concepts and techniques</a:t>
              </a: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Elsevier, 2011.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0" y="4545794"/>
              <a:ext cx="15611400" cy="4446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2"/>
            <p:cNvSpPr txBox="1"/>
            <p:nvPr/>
          </p:nvSpPr>
          <p:spPr>
            <a:xfrm>
              <a:off x="21704" y="4567498"/>
              <a:ext cx="15568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200" lIns="36200" spcFirstLastPara="1" rIns="36200" wrap="square" tIns="3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7. Python for Data Science: https://cognitiveclass.ai/courses/python-for-data-science </a:t>
              </a:r>
              <a:endParaRPr sz="700"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0" y="5045114"/>
              <a:ext cx="15611400" cy="4446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2"/>
            <p:cNvSpPr txBox="1"/>
            <p:nvPr/>
          </p:nvSpPr>
          <p:spPr>
            <a:xfrm>
              <a:off x="21704" y="5066818"/>
              <a:ext cx="15568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200" lIns="36200" spcFirstLastPara="1" rIns="36200" wrap="square" tIns="3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8. Introduction to Python for Data Science: https://www.datacamp.com/courses/intro-to-python-for-data-science </a:t>
              </a:r>
              <a:endParaRPr sz="700"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0" y="5544434"/>
              <a:ext cx="15611400" cy="4446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2"/>
            <p:cNvSpPr txBox="1"/>
            <p:nvPr/>
          </p:nvSpPr>
          <p:spPr>
            <a:xfrm>
              <a:off x="21704" y="5566138"/>
              <a:ext cx="15568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200" lIns="36200" spcFirstLastPara="1" rIns="36200" wrap="square" tIns="3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9. Build real-world applications with Python: https://docs.microsoft.com/en-us/learn/paths/python-language/ </a:t>
              </a:r>
              <a:endParaRPr sz="700"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0" y="6043754"/>
              <a:ext cx="15611400" cy="4446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2"/>
            <p:cNvSpPr txBox="1"/>
            <p:nvPr/>
          </p:nvSpPr>
          <p:spPr>
            <a:xfrm>
              <a:off x="21704" y="6065458"/>
              <a:ext cx="15568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200" lIns="36200" spcFirstLastPara="1" rIns="36200" wrap="square" tIns="3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 Introduction to Python for Data Science: https://learning.edx.org/course/course-v1:Microsoft+DAT208x+3T2018/home 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0" y="6543074"/>
              <a:ext cx="15611400" cy="4446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2"/>
            <p:cNvSpPr txBox="1"/>
            <p:nvPr/>
          </p:nvSpPr>
          <p:spPr>
            <a:xfrm>
              <a:off x="21704" y="6564778"/>
              <a:ext cx="15568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200" lIns="36200" spcFirstLastPara="1" rIns="36200" wrap="square" tIns="3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11. Data Visualization with Python: https://cognitiveclass.ai/courses/data-visualization-with-python</a:t>
              </a:r>
              <a:endParaRPr sz="7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400"/>
              <a:t>Absensi dan VICON (C, D, E)</a:t>
            </a:r>
            <a:endParaRPr sz="3400"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id" sz="1900">
                <a:solidFill>
                  <a:schemeClr val="dk2"/>
                </a:solidFill>
              </a:rPr>
              <a:t>Jadwal Absensi di LMS = jadwal di SALAM</a:t>
            </a:r>
            <a:endParaRPr sz="1900">
              <a:solidFill>
                <a:schemeClr val="dk2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</a:pPr>
            <a:r>
              <a:rPr lang="id" sz="1900">
                <a:solidFill>
                  <a:schemeClr val="dk2"/>
                </a:solidFill>
              </a:rPr>
              <a:t>absen di LMS mulai jam 6.00-23.00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id" sz="1900">
                <a:solidFill>
                  <a:schemeClr val="dk2"/>
                </a:solidFill>
              </a:rPr>
              <a:t>Jadwal Vicon bisa berbeda dari jadwal di SALAM</a:t>
            </a:r>
            <a:endParaRPr sz="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Capaian Perkuliahan</a:t>
            </a:r>
            <a:endParaRPr/>
          </a:p>
        </p:txBody>
      </p:sp>
      <p:sp>
        <p:nvSpPr>
          <p:cNvPr id="103" name="Google Shape;103;p18"/>
          <p:cNvSpPr txBox="1"/>
          <p:nvPr>
            <p:ph idx="10" type="dt"/>
          </p:nvPr>
        </p:nvSpPr>
        <p:spPr>
          <a:xfrm>
            <a:off x="247521" y="4866262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104" name="Google Shape;104;p18"/>
          <p:cNvSpPr txBox="1"/>
          <p:nvPr>
            <p:ph idx="11" type="ftr"/>
          </p:nvPr>
        </p:nvSpPr>
        <p:spPr>
          <a:xfrm>
            <a:off x="2839049" y="4836765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grpSp>
        <p:nvGrpSpPr>
          <p:cNvPr id="106" name="Google Shape;106;p18"/>
          <p:cNvGrpSpPr/>
          <p:nvPr/>
        </p:nvGrpSpPr>
        <p:grpSpPr>
          <a:xfrm>
            <a:off x="638110" y="1201500"/>
            <a:ext cx="3420934" cy="2740500"/>
            <a:chOff x="1276220" y="2402999"/>
            <a:chExt cx="6841868" cy="5481001"/>
          </a:xfrm>
        </p:grpSpPr>
        <p:sp>
          <p:nvSpPr>
            <p:cNvPr id="107" name="Google Shape;107;p18"/>
            <p:cNvSpPr/>
            <p:nvPr/>
          </p:nvSpPr>
          <p:spPr>
            <a:xfrm>
              <a:off x="1276220" y="2402999"/>
              <a:ext cx="6841868" cy="1316250"/>
            </a:xfrm>
            <a:custGeom>
              <a:rect b="b" l="l" r="r" t="t"/>
              <a:pathLst>
                <a:path extrusionOk="0" h="1316250" w="6841868">
                  <a:moveTo>
                    <a:pt x="0" y="219379"/>
                  </a:moveTo>
                  <a:cubicBezTo>
                    <a:pt x="0" y="98219"/>
                    <a:pt x="98219" y="0"/>
                    <a:pt x="219379" y="0"/>
                  </a:cubicBezTo>
                  <a:lnTo>
                    <a:pt x="6622489" y="0"/>
                  </a:lnTo>
                  <a:cubicBezTo>
                    <a:pt x="6743649" y="0"/>
                    <a:pt x="6841868" y="98219"/>
                    <a:pt x="6841868" y="219379"/>
                  </a:cubicBezTo>
                  <a:lnTo>
                    <a:pt x="6841868" y="1096871"/>
                  </a:lnTo>
                  <a:cubicBezTo>
                    <a:pt x="6841868" y="1218031"/>
                    <a:pt x="6743649" y="1316250"/>
                    <a:pt x="6622489" y="1316250"/>
                  </a:cubicBezTo>
                  <a:lnTo>
                    <a:pt x="219379" y="1316250"/>
                  </a:lnTo>
                  <a:cubicBezTo>
                    <a:pt x="98219" y="1316250"/>
                    <a:pt x="0" y="1218031"/>
                    <a:pt x="0" y="1096871"/>
                  </a:cubicBezTo>
                  <a:lnTo>
                    <a:pt x="0" y="219379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5400">
              <a:solidFill>
                <a:srgbClr val="367D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750" lIns="79750" spcFirstLastPara="1" rIns="79750" wrap="square" tIns="79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id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PLO-02: Mampu menyelesaikan permasalahan dengan formulasi solusi efisien berbasis prinsip - prinsip komputasi </a:t>
              </a:r>
              <a:endParaRPr sz="700"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1276220" y="3791249"/>
              <a:ext cx="6841868" cy="1316250"/>
            </a:xfrm>
            <a:custGeom>
              <a:rect b="b" l="l" r="r" t="t"/>
              <a:pathLst>
                <a:path extrusionOk="0" h="1316250" w="6841868">
                  <a:moveTo>
                    <a:pt x="0" y="219379"/>
                  </a:moveTo>
                  <a:cubicBezTo>
                    <a:pt x="0" y="98219"/>
                    <a:pt x="98219" y="0"/>
                    <a:pt x="219379" y="0"/>
                  </a:cubicBezTo>
                  <a:lnTo>
                    <a:pt x="6622489" y="0"/>
                  </a:lnTo>
                  <a:cubicBezTo>
                    <a:pt x="6743649" y="0"/>
                    <a:pt x="6841868" y="98219"/>
                    <a:pt x="6841868" y="219379"/>
                  </a:cubicBezTo>
                  <a:lnTo>
                    <a:pt x="6841868" y="1096871"/>
                  </a:lnTo>
                  <a:cubicBezTo>
                    <a:pt x="6841868" y="1218031"/>
                    <a:pt x="6743649" y="1316250"/>
                    <a:pt x="6622489" y="1316250"/>
                  </a:cubicBezTo>
                  <a:lnTo>
                    <a:pt x="219379" y="1316250"/>
                  </a:lnTo>
                  <a:cubicBezTo>
                    <a:pt x="98219" y="1316250"/>
                    <a:pt x="0" y="1218031"/>
                    <a:pt x="0" y="1096871"/>
                  </a:cubicBezTo>
                  <a:lnTo>
                    <a:pt x="0" y="219379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5400">
              <a:solidFill>
                <a:srgbClr val="367D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750" lIns="79750" spcFirstLastPara="1" rIns="79750" wrap="square" tIns="79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id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PLO-04: Memiliki pengetahuan dan pemahaman yang komprehensif pada area yang spesifik di bidang informatika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1276220" y="5179500"/>
              <a:ext cx="6841868" cy="1316250"/>
            </a:xfrm>
            <a:custGeom>
              <a:rect b="b" l="l" r="r" t="t"/>
              <a:pathLst>
                <a:path extrusionOk="0" h="1316250" w="6841868">
                  <a:moveTo>
                    <a:pt x="0" y="219379"/>
                  </a:moveTo>
                  <a:cubicBezTo>
                    <a:pt x="0" y="98219"/>
                    <a:pt x="98219" y="0"/>
                    <a:pt x="219379" y="0"/>
                  </a:cubicBezTo>
                  <a:lnTo>
                    <a:pt x="6622489" y="0"/>
                  </a:lnTo>
                  <a:cubicBezTo>
                    <a:pt x="6743649" y="0"/>
                    <a:pt x="6841868" y="98219"/>
                    <a:pt x="6841868" y="219379"/>
                  </a:cubicBezTo>
                  <a:lnTo>
                    <a:pt x="6841868" y="1096871"/>
                  </a:lnTo>
                  <a:cubicBezTo>
                    <a:pt x="6841868" y="1218031"/>
                    <a:pt x="6743649" y="1316250"/>
                    <a:pt x="6622489" y="1316250"/>
                  </a:cubicBezTo>
                  <a:lnTo>
                    <a:pt x="219379" y="1316250"/>
                  </a:lnTo>
                  <a:cubicBezTo>
                    <a:pt x="98219" y="1316250"/>
                    <a:pt x="0" y="1218031"/>
                    <a:pt x="0" y="1096871"/>
                  </a:cubicBezTo>
                  <a:lnTo>
                    <a:pt x="0" y="219379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5400">
              <a:solidFill>
                <a:srgbClr val="367D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750" lIns="79750" spcFirstLastPara="1" rIns="79750" wrap="square" tIns="79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id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PLO-05: Mampu beradaptasi terhadap penggunaan metode baru pada konteks permasalahan yang dinamis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1276220" y="6567750"/>
              <a:ext cx="6841868" cy="1316250"/>
            </a:xfrm>
            <a:custGeom>
              <a:rect b="b" l="l" r="r" t="t"/>
              <a:pathLst>
                <a:path extrusionOk="0" h="1316250" w="6841868">
                  <a:moveTo>
                    <a:pt x="0" y="219379"/>
                  </a:moveTo>
                  <a:cubicBezTo>
                    <a:pt x="0" y="98219"/>
                    <a:pt x="98219" y="0"/>
                    <a:pt x="219379" y="0"/>
                  </a:cubicBezTo>
                  <a:lnTo>
                    <a:pt x="6622489" y="0"/>
                  </a:lnTo>
                  <a:cubicBezTo>
                    <a:pt x="6743649" y="0"/>
                    <a:pt x="6841868" y="98219"/>
                    <a:pt x="6841868" y="219379"/>
                  </a:cubicBezTo>
                  <a:lnTo>
                    <a:pt x="6841868" y="1096871"/>
                  </a:lnTo>
                  <a:cubicBezTo>
                    <a:pt x="6841868" y="1218031"/>
                    <a:pt x="6743649" y="1316250"/>
                    <a:pt x="6622489" y="1316250"/>
                  </a:cubicBezTo>
                  <a:lnTo>
                    <a:pt x="219379" y="1316250"/>
                  </a:lnTo>
                  <a:cubicBezTo>
                    <a:pt x="98219" y="1316250"/>
                    <a:pt x="0" y="1218031"/>
                    <a:pt x="0" y="1096871"/>
                  </a:cubicBezTo>
                  <a:lnTo>
                    <a:pt x="0" y="219379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5400">
              <a:solidFill>
                <a:srgbClr val="367D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750" lIns="79750" spcFirstLastPara="1" rIns="79750" wrap="square" tIns="79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id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PLO-06: Mampu berkolaborasi dengan berbagai disiplin ilmu lain yang relevan secara komprehensif 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18"/>
          <p:cNvGrpSpPr/>
          <p:nvPr/>
        </p:nvGrpSpPr>
        <p:grpSpPr>
          <a:xfrm>
            <a:off x="4733061" y="1126696"/>
            <a:ext cx="3772829" cy="3781200"/>
            <a:chOff x="9466121" y="1804716"/>
            <a:chExt cx="7545659" cy="7562400"/>
          </a:xfrm>
        </p:grpSpPr>
        <p:sp>
          <p:nvSpPr>
            <p:cNvPr id="112" name="Google Shape;112;p18"/>
            <p:cNvSpPr/>
            <p:nvPr/>
          </p:nvSpPr>
          <p:spPr>
            <a:xfrm>
              <a:off x="9466121" y="1804716"/>
              <a:ext cx="7545600" cy="75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9466121" y="1887229"/>
              <a:ext cx="7545659" cy="1801800"/>
            </a:xfrm>
            <a:custGeom>
              <a:rect b="b" l="l" r="r" t="t"/>
              <a:pathLst>
                <a:path extrusionOk="0" h="1801800" w="7545659">
                  <a:moveTo>
                    <a:pt x="0" y="300306"/>
                  </a:moveTo>
                  <a:cubicBezTo>
                    <a:pt x="0" y="134452"/>
                    <a:pt x="134452" y="0"/>
                    <a:pt x="300306" y="0"/>
                  </a:cubicBezTo>
                  <a:lnTo>
                    <a:pt x="7245353" y="0"/>
                  </a:lnTo>
                  <a:cubicBezTo>
                    <a:pt x="7411207" y="0"/>
                    <a:pt x="7545659" y="134452"/>
                    <a:pt x="7545659" y="300306"/>
                  </a:cubicBezTo>
                  <a:lnTo>
                    <a:pt x="7545659" y="1501494"/>
                  </a:lnTo>
                  <a:cubicBezTo>
                    <a:pt x="7545659" y="1667348"/>
                    <a:pt x="7411207" y="1801800"/>
                    <a:pt x="7245353" y="1801800"/>
                  </a:cubicBezTo>
                  <a:lnTo>
                    <a:pt x="300306" y="1801800"/>
                  </a:lnTo>
                  <a:cubicBezTo>
                    <a:pt x="134452" y="1801800"/>
                    <a:pt x="0" y="1667348"/>
                    <a:pt x="0" y="1501494"/>
                  </a:cubicBezTo>
                  <a:lnTo>
                    <a:pt x="0" y="300306"/>
                  </a:lnTo>
                  <a:close/>
                </a:path>
              </a:pathLst>
            </a:custGeom>
            <a:solidFill>
              <a:schemeClr val="accent6"/>
            </a:solidFill>
            <a:ln cap="flat" cmpd="sng" w="25400">
              <a:solidFill>
                <a:srgbClr val="B46D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5900" lIns="85900" spcFirstLastPara="1" rIns="85900" wrap="square" tIns="8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CLO-1: Mahasiswa mampu menjelaskan konsep pembelajaran mesin dan mengidentifikasi kebutuhan data dalam konsep pembelajaran mesin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9466121" y="3752389"/>
              <a:ext cx="7545659" cy="1801800"/>
            </a:xfrm>
            <a:custGeom>
              <a:rect b="b" l="l" r="r" t="t"/>
              <a:pathLst>
                <a:path extrusionOk="0" h="1801800" w="7545659">
                  <a:moveTo>
                    <a:pt x="0" y="300306"/>
                  </a:moveTo>
                  <a:cubicBezTo>
                    <a:pt x="0" y="134452"/>
                    <a:pt x="134452" y="0"/>
                    <a:pt x="300306" y="0"/>
                  </a:cubicBezTo>
                  <a:lnTo>
                    <a:pt x="7245353" y="0"/>
                  </a:lnTo>
                  <a:cubicBezTo>
                    <a:pt x="7411207" y="0"/>
                    <a:pt x="7545659" y="134452"/>
                    <a:pt x="7545659" y="300306"/>
                  </a:cubicBezTo>
                  <a:lnTo>
                    <a:pt x="7545659" y="1501494"/>
                  </a:lnTo>
                  <a:cubicBezTo>
                    <a:pt x="7545659" y="1667348"/>
                    <a:pt x="7411207" y="1801800"/>
                    <a:pt x="7245353" y="1801800"/>
                  </a:cubicBezTo>
                  <a:lnTo>
                    <a:pt x="300306" y="1801800"/>
                  </a:lnTo>
                  <a:cubicBezTo>
                    <a:pt x="134452" y="1801800"/>
                    <a:pt x="0" y="1667348"/>
                    <a:pt x="0" y="1501494"/>
                  </a:cubicBezTo>
                  <a:lnTo>
                    <a:pt x="0" y="300306"/>
                  </a:lnTo>
                  <a:close/>
                </a:path>
              </a:pathLst>
            </a:custGeom>
            <a:solidFill>
              <a:schemeClr val="accent6"/>
            </a:solidFill>
            <a:ln cap="flat" cmpd="sng" w="25400">
              <a:solidFill>
                <a:srgbClr val="B46D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5900" lIns="85900" spcFirstLastPara="1" rIns="85900" wrap="square" tIns="8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CLO-2: Mahasiswa mampu menjelaskan dan mengidentifikasi karakter dari algoritma supervised (klasifikasi dan regresi), unsupervised (klustering dan asosiasi), semi-supervised learning, dan reinforcement learning.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9466121" y="5617550"/>
              <a:ext cx="7545659" cy="1801800"/>
            </a:xfrm>
            <a:custGeom>
              <a:rect b="b" l="l" r="r" t="t"/>
              <a:pathLst>
                <a:path extrusionOk="0" h="1801800" w="7545659">
                  <a:moveTo>
                    <a:pt x="0" y="300306"/>
                  </a:moveTo>
                  <a:cubicBezTo>
                    <a:pt x="0" y="134452"/>
                    <a:pt x="134452" y="0"/>
                    <a:pt x="300306" y="0"/>
                  </a:cubicBezTo>
                  <a:lnTo>
                    <a:pt x="7245353" y="0"/>
                  </a:lnTo>
                  <a:cubicBezTo>
                    <a:pt x="7411207" y="0"/>
                    <a:pt x="7545659" y="134452"/>
                    <a:pt x="7545659" y="300306"/>
                  </a:cubicBezTo>
                  <a:lnTo>
                    <a:pt x="7545659" y="1501494"/>
                  </a:lnTo>
                  <a:cubicBezTo>
                    <a:pt x="7545659" y="1667348"/>
                    <a:pt x="7411207" y="1801800"/>
                    <a:pt x="7245353" y="1801800"/>
                  </a:cubicBezTo>
                  <a:lnTo>
                    <a:pt x="300306" y="1801800"/>
                  </a:lnTo>
                  <a:cubicBezTo>
                    <a:pt x="134452" y="1801800"/>
                    <a:pt x="0" y="1667348"/>
                    <a:pt x="0" y="1501494"/>
                  </a:cubicBezTo>
                  <a:lnTo>
                    <a:pt x="0" y="300306"/>
                  </a:lnTo>
                  <a:close/>
                </a:path>
              </a:pathLst>
            </a:custGeom>
            <a:solidFill>
              <a:schemeClr val="accent6"/>
            </a:solidFill>
            <a:ln cap="flat" cmpd="sng" w="25400">
              <a:solidFill>
                <a:srgbClr val="B46D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5900" lIns="85900" spcFirstLastPara="1" rIns="85900" wrap="square" tIns="85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CLO-3: Mahasiswa mampu menjelaskan konsep Deep Learning dan mengidentifikasi algoritma Deep Learning dalam penyelesaian masalah klasifikasi atau klasterisasi. 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cxnSp>
        <p:nvCxnSpPr>
          <p:cNvPr id="116" name="Google Shape;116;p18"/>
          <p:cNvCxnSpPr/>
          <p:nvPr/>
        </p:nvCxnSpPr>
        <p:spPr>
          <a:xfrm>
            <a:off x="2932771" y="-50180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18"/>
          <p:cNvCxnSpPr>
            <a:stCxn id="113" idx="0"/>
            <a:endCxn id="107" idx="3"/>
          </p:cNvCxnSpPr>
          <p:nvPr/>
        </p:nvCxnSpPr>
        <p:spPr>
          <a:xfrm rot="10800000">
            <a:off x="4059261" y="1311206"/>
            <a:ext cx="673800" cy="69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18" name="Google Shape;118;p18"/>
          <p:cNvCxnSpPr>
            <a:stCxn id="113" idx="0"/>
            <a:endCxn id="108" idx="3"/>
          </p:cNvCxnSpPr>
          <p:nvPr/>
        </p:nvCxnSpPr>
        <p:spPr>
          <a:xfrm flipH="1">
            <a:off x="4059261" y="1318106"/>
            <a:ext cx="673800" cy="6873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19" name="Google Shape;119;p18"/>
          <p:cNvCxnSpPr>
            <a:stCxn id="114" idx="0"/>
            <a:endCxn id="108" idx="3"/>
          </p:cNvCxnSpPr>
          <p:nvPr/>
        </p:nvCxnSpPr>
        <p:spPr>
          <a:xfrm rot="10800000">
            <a:off x="4059261" y="2005286"/>
            <a:ext cx="673800" cy="2454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20" name="Google Shape;120;p18"/>
          <p:cNvCxnSpPr>
            <a:stCxn id="114" idx="0"/>
            <a:endCxn id="109" idx="3"/>
          </p:cNvCxnSpPr>
          <p:nvPr/>
        </p:nvCxnSpPr>
        <p:spPr>
          <a:xfrm flipH="1">
            <a:off x="4059261" y="2250686"/>
            <a:ext cx="673800" cy="4488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21" name="Google Shape;121;p18"/>
          <p:cNvCxnSpPr>
            <a:stCxn id="115" idx="0"/>
            <a:endCxn id="108" idx="3"/>
          </p:cNvCxnSpPr>
          <p:nvPr/>
        </p:nvCxnSpPr>
        <p:spPr>
          <a:xfrm rot="10800000">
            <a:off x="4059261" y="2005466"/>
            <a:ext cx="673800" cy="11778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22" name="Google Shape;122;p18"/>
          <p:cNvCxnSpPr>
            <a:stCxn id="115" idx="0"/>
            <a:endCxn id="109" idx="3"/>
          </p:cNvCxnSpPr>
          <p:nvPr/>
        </p:nvCxnSpPr>
        <p:spPr>
          <a:xfrm rot="10800000">
            <a:off x="4059261" y="2699366"/>
            <a:ext cx="673800" cy="4839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23" name="Google Shape;123;p18"/>
          <p:cNvCxnSpPr>
            <a:stCxn id="115" idx="0"/>
            <a:endCxn id="110" idx="3"/>
          </p:cNvCxnSpPr>
          <p:nvPr/>
        </p:nvCxnSpPr>
        <p:spPr>
          <a:xfrm flipH="1">
            <a:off x="4059261" y="3183266"/>
            <a:ext cx="673800" cy="2103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1703348" y="167346"/>
            <a:ext cx="46974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Keterkaitan Mata Kuliah</a:t>
            </a:r>
            <a:endParaRPr/>
          </a:p>
        </p:txBody>
      </p:sp>
      <p:sp>
        <p:nvSpPr>
          <p:cNvPr id="129" name="Google Shape;129;p19"/>
          <p:cNvSpPr txBox="1"/>
          <p:nvPr>
            <p:ph idx="10" type="dt"/>
          </p:nvPr>
        </p:nvSpPr>
        <p:spPr>
          <a:xfrm>
            <a:off x="247521" y="4866262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130" name="Google Shape;130;p19"/>
          <p:cNvSpPr txBox="1"/>
          <p:nvPr>
            <p:ph idx="11" type="ftr"/>
          </p:nvPr>
        </p:nvSpPr>
        <p:spPr>
          <a:xfrm>
            <a:off x="2839049" y="4836765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grpSp>
        <p:nvGrpSpPr>
          <p:cNvPr id="132" name="Google Shape;132;p19"/>
          <p:cNvGrpSpPr/>
          <p:nvPr/>
        </p:nvGrpSpPr>
        <p:grpSpPr>
          <a:xfrm>
            <a:off x="247521" y="1820286"/>
            <a:ext cx="8681607" cy="1502879"/>
            <a:chOff x="462392" y="3646920"/>
            <a:chExt cx="17363214" cy="3005758"/>
          </a:xfrm>
        </p:grpSpPr>
        <p:grpSp>
          <p:nvGrpSpPr>
            <p:cNvPr id="133" name="Google Shape;133;p19"/>
            <p:cNvGrpSpPr/>
            <p:nvPr/>
          </p:nvGrpSpPr>
          <p:grpSpPr>
            <a:xfrm>
              <a:off x="462392" y="3646920"/>
              <a:ext cx="17363214" cy="2993158"/>
              <a:chOff x="462392" y="3646920"/>
              <a:chExt cx="17363214" cy="2993158"/>
            </a:xfrm>
          </p:grpSpPr>
          <p:sp>
            <p:nvSpPr>
              <p:cNvPr id="134" name="Google Shape;134;p19"/>
              <p:cNvSpPr/>
              <p:nvPr/>
            </p:nvSpPr>
            <p:spPr>
              <a:xfrm>
                <a:off x="11239559" y="4787503"/>
                <a:ext cx="5488500" cy="5223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81776"/>
                    </a:lnTo>
                    <a:lnTo>
                      <a:pt x="120000" y="81776"/>
                    </a:lnTo>
                    <a:lnTo>
                      <a:pt x="120000" y="120000"/>
                    </a:lnTo>
                  </a:path>
                </a:pathLst>
              </a:custGeom>
              <a:noFill/>
              <a:ln cap="flat" cmpd="sng" w="25400">
                <a:solidFill>
                  <a:srgbClr val="7A9446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135" name="Google Shape;135;p19"/>
              <p:cNvSpPr/>
              <p:nvPr/>
            </p:nvSpPr>
            <p:spPr>
              <a:xfrm>
                <a:off x="11239559" y="4787503"/>
                <a:ext cx="3293100" cy="5223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81776"/>
                    </a:lnTo>
                    <a:lnTo>
                      <a:pt x="120000" y="81776"/>
                    </a:lnTo>
                    <a:lnTo>
                      <a:pt x="120000" y="120000"/>
                    </a:lnTo>
                  </a:path>
                </a:pathLst>
              </a:custGeom>
              <a:noFill/>
              <a:ln cap="flat" cmpd="sng" w="25400">
                <a:solidFill>
                  <a:srgbClr val="7A9446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136" name="Google Shape;136;p19"/>
              <p:cNvSpPr/>
              <p:nvPr/>
            </p:nvSpPr>
            <p:spPr>
              <a:xfrm>
                <a:off x="11239559" y="4787503"/>
                <a:ext cx="1097700" cy="5223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81776"/>
                    </a:lnTo>
                    <a:lnTo>
                      <a:pt x="120000" y="81776"/>
                    </a:lnTo>
                    <a:lnTo>
                      <a:pt x="120000" y="120000"/>
                    </a:lnTo>
                  </a:path>
                </a:pathLst>
              </a:custGeom>
              <a:noFill/>
              <a:ln cap="flat" cmpd="sng" w="25400">
                <a:solidFill>
                  <a:srgbClr val="7A9446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137" name="Google Shape;137;p19"/>
              <p:cNvSpPr/>
              <p:nvPr/>
            </p:nvSpPr>
            <p:spPr>
              <a:xfrm>
                <a:off x="10141885" y="4787503"/>
                <a:ext cx="1097700" cy="5223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120000" y="81776"/>
                    </a:lnTo>
                    <a:lnTo>
                      <a:pt x="0" y="81776"/>
                    </a:lnTo>
                    <a:lnTo>
                      <a:pt x="0" y="120000"/>
                    </a:lnTo>
                  </a:path>
                </a:pathLst>
              </a:custGeom>
              <a:noFill/>
              <a:ln cap="flat" cmpd="sng" w="25400">
                <a:solidFill>
                  <a:srgbClr val="7A9446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138" name="Google Shape;138;p19"/>
              <p:cNvSpPr/>
              <p:nvPr/>
            </p:nvSpPr>
            <p:spPr>
              <a:xfrm>
                <a:off x="7946536" y="4787503"/>
                <a:ext cx="3293100" cy="5223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120000" y="81776"/>
                    </a:lnTo>
                    <a:lnTo>
                      <a:pt x="0" y="81776"/>
                    </a:lnTo>
                    <a:lnTo>
                      <a:pt x="0" y="120000"/>
                    </a:lnTo>
                  </a:path>
                </a:pathLst>
              </a:custGeom>
              <a:noFill/>
              <a:ln cap="flat" cmpd="sng" w="25400">
                <a:solidFill>
                  <a:srgbClr val="7A9446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139" name="Google Shape;139;p19"/>
              <p:cNvSpPr/>
              <p:nvPr/>
            </p:nvSpPr>
            <p:spPr>
              <a:xfrm>
                <a:off x="5751187" y="4787503"/>
                <a:ext cx="5488500" cy="5223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120000" y="81776"/>
                    </a:lnTo>
                    <a:lnTo>
                      <a:pt x="0" y="81776"/>
                    </a:lnTo>
                    <a:lnTo>
                      <a:pt x="0" y="120000"/>
                    </a:lnTo>
                  </a:path>
                </a:pathLst>
              </a:custGeom>
              <a:noFill/>
              <a:ln cap="flat" cmpd="sng" w="25400">
                <a:solidFill>
                  <a:srgbClr val="7A9446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140" name="Google Shape;140;p19"/>
              <p:cNvSpPr/>
              <p:nvPr/>
            </p:nvSpPr>
            <p:spPr>
              <a:xfrm>
                <a:off x="3510118" y="4787503"/>
                <a:ext cx="91500" cy="522300"/>
              </a:xfrm>
              <a:custGeom>
                <a:rect b="b" l="l" r="r" t="t"/>
                <a:pathLst>
                  <a:path extrusionOk="0" h="120000" w="120000">
                    <a:moveTo>
                      <a:pt x="60000" y="0"/>
                    </a:moveTo>
                    <a:lnTo>
                      <a:pt x="60000" y="120000"/>
                    </a:lnTo>
                  </a:path>
                </a:pathLst>
              </a:custGeom>
              <a:noFill/>
              <a:ln cap="flat" cmpd="sng" w="25400">
                <a:solidFill>
                  <a:srgbClr val="7A9446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141" name="Google Shape;141;p19"/>
              <p:cNvSpPr/>
              <p:nvPr/>
            </p:nvSpPr>
            <p:spPr>
              <a:xfrm>
                <a:off x="1314769" y="4787503"/>
                <a:ext cx="91500" cy="522300"/>
              </a:xfrm>
              <a:custGeom>
                <a:rect b="b" l="l" r="r" t="t"/>
                <a:pathLst>
                  <a:path extrusionOk="0" h="120000" w="120000">
                    <a:moveTo>
                      <a:pt x="60000" y="0"/>
                    </a:moveTo>
                    <a:lnTo>
                      <a:pt x="60000" y="120000"/>
                    </a:lnTo>
                  </a:path>
                </a:pathLst>
              </a:custGeom>
              <a:noFill/>
              <a:ln cap="flat" cmpd="sng" w="25400">
                <a:solidFill>
                  <a:srgbClr val="7A9446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142" name="Google Shape;142;p19"/>
              <p:cNvSpPr/>
              <p:nvPr/>
            </p:nvSpPr>
            <p:spPr>
              <a:xfrm>
                <a:off x="462392" y="3646920"/>
                <a:ext cx="1796100" cy="1140600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8CA8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661969" y="3836518"/>
                <a:ext cx="1796194" cy="1140583"/>
              </a:xfrm>
              <a:custGeom>
                <a:rect b="b" l="l" r="r" t="t"/>
                <a:pathLst>
                  <a:path extrusionOk="0" h="1140583" w="1796194">
                    <a:moveTo>
                      <a:pt x="0" y="114058"/>
                    </a:moveTo>
                    <a:cubicBezTo>
                      <a:pt x="0" y="51066"/>
                      <a:pt x="51066" y="0"/>
                      <a:pt x="114058" y="0"/>
                    </a:cubicBezTo>
                    <a:lnTo>
                      <a:pt x="1682136" y="0"/>
                    </a:lnTo>
                    <a:cubicBezTo>
                      <a:pt x="1745128" y="0"/>
                      <a:pt x="1796194" y="51066"/>
                      <a:pt x="1796194" y="114058"/>
                    </a:cubicBezTo>
                    <a:lnTo>
                      <a:pt x="1796194" y="1026525"/>
                    </a:lnTo>
                    <a:cubicBezTo>
                      <a:pt x="1796194" y="1089517"/>
                      <a:pt x="1745128" y="1140583"/>
                      <a:pt x="1682136" y="1140583"/>
                    </a:cubicBezTo>
                    <a:lnTo>
                      <a:pt x="114058" y="1140583"/>
                    </a:lnTo>
                    <a:cubicBezTo>
                      <a:pt x="51066" y="1140583"/>
                      <a:pt x="0" y="1089517"/>
                      <a:pt x="0" y="1026525"/>
                    </a:cubicBezTo>
                    <a:lnTo>
                      <a:pt x="0" y="114058"/>
                    </a:lnTo>
                    <a:close/>
                  </a:path>
                </a:pathLst>
              </a:custGeom>
              <a:solidFill>
                <a:srgbClr val="DDE5D0">
                  <a:alpha val="89800"/>
                </a:srgbClr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2900" lIns="52900" spcFirstLastPara="1" rIns="52900" wrap="square" tIns="52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id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Semester 5</a:t>
                </a:r>
                <a:endParaRPr sz="700"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462392" y="5309896"/>
                <a:ext cx="1796100" cy="1140600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8CA8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661969" y="5499495"/>
                <a:ext cx="1796194" cy="1140583"/>
              </a:xfrm>
              <a:custGeom>
                <a:rect b="b" l="l" r="r" t="t"/>
                <a:pathLst>
                  <a:path extrusionOk="0" h="1140583" w="1796194">
                    <a:moveTo>
                      <a:pt x="0" y="114058"/>
                    </a:moveTo>
                    <a:cubicBezTo>
                      <a:pt x="0" y="51066"/>
                      <a:pt x="51066" y="0"/>
                      <a:pt x="114058" y="0"/>
                    </a:cubicBezTo>
                    <a:lnTo>
                      <a:pt x="1682136" y="0"/>
                    </a:lnTo>
                    <a:cubicBezTo>
                      <a:pt x="1745128" y="0"/>
                      <a:pt x="1796194" y="51066"/>
                      <a:pt x="1796194" y="114058"/>
                    </a:cubicBezTo>
                    <a:lnTo>
                      <a:pt x="1796194" y="1026525"/>
                    </a:lnTo>
                    <a:cubicBezTo>
                      <a:pt x="1796194" y="1089517"/>
                      <a:pt x="1745128" y="1140583"/>
                      <a:pt x="1682136" y="1140583"/>
                    </a:cubicBezTo>
                    <a:lnTo>
                      <a:pt x="114058" y="1140583"/>
                    </a:lnTo>
                    <a:cubicBezTo>
                      <a:pt x="51066" y="1140583"/>
                      <a:pt x="0" y="1089517"/>
                      <a:pt x="0" y="1026525"/>
                    </a:cubicBezTo>
                    <a:lnTo>
                      <a:pt x="0" y="114058"/>
                    </a:lnTo>
                    <a:close/>
                  </a:path>
                </a:pathLst>
              </a:custGeom>
              <a:solidFill>
                <a:srgbClr val="DDE5D0">
                  <a:alpha val="89800"/>
                </a:srgbClr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2900" lIns="52900" spcFirstLastPara="1" rIns="52900" wrap="square" tIns="52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id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Intelegensia Buatan</a:t>
                </a:r>
                <a:endParaRPr b="0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657741" y="3646920"/>
                <a:ext cx="1796100" cy="1140600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8CA8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2857318" y="3836518"/>
                <a:ext cx="1796194" cy="1140583"/>
              </a:xfrm>
              <a:custGeom>
                <a:rect b="b" l="l" r="r" t="t"/>
                <a:pathLst>
                  <a:path extrusionOk="0" h="1140583" w="1796194">
                    <a:moveTo>
                      <a:pt x="0" y="114058"/>
                    </a:moveTo>
                    <a:cubicBezTo>
                      <a:pt x="0" y="51066"/>
                      <a:pt x="51066" y="0"/>
                      <a:pt x="114058" y="0"/>
                    </a:cubicBezTo>
                    <a:lnTo>
                      <a:pt x="1682136" y="0"/>
                    </a:lnTo>
                    <a:cubicBezTo>
                      <a:pt x="1745128" y="0"/>
                      <a:pt x="1796194" y="51066"/>
                      <a:pt x="1796194" y="114058"/>
                    </a:cubicBezTo>
                    <a:lnTo>
                      <a:pt x="1796194" y="1026525"/>
                    </a:lnTo>
                    <a:cubicBezTo>
                      <a:pt x="1796194" y="1089517"/>
                      <a:pt x="1745128" y="1140583"/>
                      <a:pt x="1682136" y="1140583"/>
                    </a:cubicBezTo>
                    <a:lnTo>
                      <a:pt x="114058" y="1140583"/>
                    </a:lnTo>
                    <a:cubicBezTo>
                      <a:pt x="51066" y="1140583"/>
                      <a:pt x="0" y="1089517"/>
                      <a:pt x="0" y="1026525"/>
                    </a:cubicBezTo>
                    <a:lnTo>
                      <a:pt x="0" y="114058"/>
                    </a:lnTo>
                    <a:close/>
                  </a:path>
                </a:pathLst>
              </a:custGeom>
              <a:solidFill>
                <a:srgbClr val="DDE5D0">
                  <a:alpha val="89800"/>
                </a:srgbClr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2900" lIns="52900" spcFirstLastPara="1" rIns="52900" wrap="square" tIns="52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id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Semester 6</a:t>
                </a:r>
                <a:endParaRPr sz="700"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2657741" y="5309896"/>
                <a:ext cx="1796100" cy="1140600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8CA8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857318" y="5499495"/>
                <a:ext cx="1796194" cy="1140583"/>
              </a:xfrm>
              <a:custGeom>
                <a:rect b="b" l="l" r="r" t="t"/>
                <a:pathLst>
                  <a:path extrusionOk="0" h="1140583" w="1796194">
                    <a:moveTo>
                      <a:pt x="0" y="114058"/>
                    </a:moveTo>
                    <a:cubicBezTo>
                      <a:pt x="0" y="51066"/>
                      <a:pt x="51066" y="0"/>
                      <a:pt x="114058" y="0"/>
                    </a:cubicBezTo>
                    <a:lnTo>
                      <a:pt x="1682136" y="0"/>
                    </a:lnTo>
                    <a:cubicBezTo>
                      <a:pt x="1745128" y="0"/>
                      <a:pt x="1796194" y="51066"/>
                      <a:pt x="1796194" y="114058"/>
                    </a:cubicBezTo>
                    <a:lnTo>
                      <a:pt x="1796194" y="1026525"/>
                    </a:lnTo>
                    <a:cubicBezTo>
                      <a:pt x="1796194" y="1089517"/>
                      <a:pt x="1745128" y="1140583"/>
                      <a:pt x="1682136" y="1140583"/>
                    </a:cubicBezTo>
                    <a:lnTo>
                      <a:pt x="114058" y="1140583"/>
                    </a:lnTo>
                    <a:cubicBezTo>
                      <a:pt x="51066" y="1140583"/>
                      <a:pt x="0" y="1089517"/>
                      <a:pt x="0" y="1026525"/>
                    </a:cubicBezTo>
                    <a:lnTo>
                      <a:pt x="0" y="114058"/>
                    </a:lnTo>
                    <a:close/>
                  </a:path>
                </a:pathLst>
              </a:custGeom>
              <a:solidFill>
                <a:srgbClr val="DDE5D0">
                  <a:alpha val="89800"/>
                </a:srgbClr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2900" lIns="52900" spcFirstLastPara="1" rIns="52900" wrap="square" tIns="52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id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Pembelajaran Mesin</a:t>
                </a:r>
                <a:endParaRPr b="0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10341462" y="3646920"/>
                <a:ext cx="1796100" cy="1140600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8CA8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10541039" y="3836518"/>
                <a:ext cx="1796194" cy="1140583"/>
              </a:xfrm>
              <a:custGeom>
                <a:rect b="b" l="l" r="r" t="t"/>
                <a:pathLst>
                  <a:path extrusionOk="0" h="1140583" w="1796194">
                    <a:moveTo>
                      <a:pt x="0" y="114058"/>
                    </a:moveTo>
                    <a:cubicBezTo>
                      <a:pt x="0" y="51066"/>
                      <a:pt x="51066" y="0"/>
                      <a:pt x="114058" y="0"/>
                    </a:cubicBezTo>
                    <a:lnTo>
                      <a:pt x="1682136" y="0"/>
                    </a:lnTo>
                    <a:cubicBezTo>
                      <a:pt x="1745128" y="0"/>
                      <a:pt x="1796194" y="51066"/>
                      <a:pt x="1796194" y="114058"/>
                    </a:cubicBezTo>
                    <a:lnTo>
                      <a:pt x="1796194" y="1026525"/>
                    </a:lnTo>
                    <a:cubicBezTo>
                      <a:pt x="1796194" y="1089517"/>
                      <a:pt x="1745128" y="1140583"/>
                      <a:pt x="1682136" y="1140583"/>
                    </a:cubicBezTo>
                    <a:lnTo>
                      <a:pt x="114058" y="1140583"/>
                    </a:lnTo>
                    <a:cubicBezTo>
                      <a:pt x="51066" y="1140583"/>
                      <a:pt x="0" y="1089517"/>
                      <a:pt x="0" y="1026525"/>
                    </a:cubicBezTo>
                    <a:lnTo>
                      <a:pt x="0" y="114058"/>
                    </a:lnTo>
                    <a:close/>
                  </a:path>
                </a:pathLst>
              </a:custGeom>
              <a:solidFill>
                <a:srgbClr val="DDE5D0">
                  <a:alpha val="89800"/>
                </a:srgbClr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2900" lIns="52900" spcFirstLastPara="1" rIns="52900" wrap="square" tIns="52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id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MK Pilihan</a:t>
                </a:r>
                <a:endParaRPr b="0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4853090" y="5309896"/>
                <a:ext cx="1796100" cy="1140600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8CA8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5052667" y="5499495"/>
                <a:ext cx="1796194" cy="1140583"/>
              </a:xfrm>
              <a:custGeom>
                <a:rect b="b" l="l" r="r" t="t"/>
                <a:pathLst>
                  <a:path extrusionOk="0" h="1140583" w="1796194">
                    <a:moveTo>
                      <a:pt x="0" y="114058"/>
                    </a:moveTo>
                    <a:cubicBezTo>
                      <a:pt x="0" y="51066"/>
                      <a:pt x="51066" y="0"/>
                      <a:pt x="114058" y="0"/>
                    </a:cubicBezTo>
                    <a:lnTo>
                      <a:pt x="1682136" y="0"/>
                    </a:lnTo>
                    <a:cubicBezTo>
                      <a:pt x="1745128" y="0"/>
                      <a:pt x="1796194" y="51066"/>
                      <a:pt x="1796194" y="114058"/>
                    </a:cubicBezTo>
                    <a:lnTo>
                      <a:pt x="1796194" y="1026525"/>
                    </a:lnTo>
                    <a:cubicBezTo>
                      <a:pt x="1796194" y="1089517"/>
                      <a:pt x="1745128" y="1140583"/>
                      <a:pt x="1682136" y="1140583"/>
                    </a:cubicBezTo>
                    <a:lnTo>
                      <a:pt x="114058" y="1140583"/>
                    </a:lnTo>
                    <a:cubicBezTo>
                      <a:pt x="51066" y="1140583"/>
                      <a:pt x="0" y="1089517"/>
                      <a:pt x="0" y="1026525"/>
                    </a:cubicBezTo>
                    <a:lnTo>
                      <a:pt x="0" y="114058"/>
                    </a:lnTo>
                    <a:close/>
                  </a:path>
                </a:pathLst>
              </a:custGeom>
              <a:solidFill>
                <a:srgbClr val="DDE5D0">
                  <a:alpha val="89800"/>
                </a:srgbClr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2900" lIns="52900" spcFirstLastPara="1" rIns="52900" wrap="square" tIns="52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id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Teknologi Big Data</a:t>
                </a:r>
                <a:endParaRPr sz="700"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7048439" y="5309896"/>
                <a:ext cx="1796100" cy="1140600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8CA8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7248016" y="5499495"/>
                <a:ext cx="1796194" cy="1140583"/>
              </a:xfrm>
              <a:custGeom>
                <a:rect b="b" l="l" r="r" t="t"/>
                <a:pathLst>
                  <a:path extrusionOk="0" h="1140583" w="1796194">
                    <a:moveTo>
                      <a:pt x="0" y="114058"/>
                    </a:moveTo>
                    <a:cubicBezTo>
                      <a:pt x="0" y="51066"/>
                      <a:pt x="51066" y="0"/>
                      <a:pt x="114058" y="0"/>
                    </a:cubicBezTo>
                    <a:lnTo>
                      <a:pt x="1682136" y="0"/>
                    </a:lnTo>
                    <a:cubicBezTo>
                      <a:pt x="1745128" y="0"/>
                      <a:pt x="1796194" y="51066"/>
                      <a:pt x="1796194" y="114058"/>
                    </a:cubicBezTo>
                    <a:lnTo>
                      <a:pt x="1796194" y="1026525"/>
                    </a:lnTo>
                    <a:cubicBezTo>
                      <a:pt x="1796194" y="1089517"/>
                      <a:pt x="1745128" y="1140583"/>
                      <a:pt x="1682136" y="1140583"/>
                    </a:cubicBezTo>
                    <a:lnTo>
                      <a:pt x="114058" y="1140583"/>
                    </a:lnTo>
                    <a:cubicBezTo>
                      <a:pt x="51066" y="1140583"/>
                      <a:pt x="0" y="1089517"/>
                      <a:pt x="0" y="1026525"/>
                    </a:cubicBezTo>
                    <a:lnTo>
                      <a:pt x="0" y="114058"/>
                    </a:lnTo>
                    <a:close/>
                  </a:path>
                </a:pathLst>
              </a:custGeom>
              <a:solidFill>
                <a:srgbClr val="DDE5D0">
                  <a:alpha val="89800"/>
                </a:srgbClr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2900" lIns="52900" spcFirstLastPara="1" rIns="52900" wrap="square" tIns="52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id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Pemrosesan Bahasa Alami</a:t>
                </a:r>
                <a:endParaRPr b="0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9243788" y="5309896"/>
                <a:ext cx="1796100" cy="1140600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8CA8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9443365" y="5499495"/>
                <a:ext cx="1796194" cy="1140583"/>
              </a:xfrm>
              <a:custGeom>
                <a:rect b="b" l="l" r="r" t="t"/>
                <a:pathLst>
                  <a:path extrusionOk="0" h="1140583" w="1796194">
                    <a:moveTo>
                      <a:pt x="0" y="114058"/>
                    </a:moveTo>
                    <a:cubicBezTo>
                      <a:pt x="0" y="51066"/>
                      <a:pt x="51066" y="0"/>
                      <a:pt x="114058" y="0"/>
                    </a:cubicBezTo>
                    <a:lnTo>
                      <a:pt x="1682136" y="0"/>
                    </a:lnTo>
                    <a:cubicBezTo>
                      <a:pt x="1745128" y="0"/>
                      <a:pt x="1796194" y="51066"/>
                      <a:pt x="1796194" y="114058"/>
                    </a:cubicBezTo>
                    <a:lnTo>
                      <a:pt x="1796194" y="1026525"/>
                    </a:lnTo>
                    <a:cubicBezTo>
                      <a:pt x="1796194" y="1089517"/>
                      <a:pt x="1745128" y="1140583"/>
                      <a:pt x="1682136" y="1140583"/>
                    </a:cubicBezTo>
                    <a:lnTo>
                      <a:pt x="114058" y="1140583"/>
                    </a:lnTo>
                    <a:cubicBezTo>
                      <a:pt x="51066" y="1140583"/>
                      <a:pt x="0" y="1089517"/>
                      <a:pt x="0" y="1026525"/>
                    </a:cubicBezTo>
                    <a:lnTo>
                      <a:pt x="0" y="114058"/>
                    </a:lnTo>
                    <a:close/>
                  </a:path>
                </a:pathLst>
              </a:custGeom>
              <a:solidFill>
                <a:srgbClr val="DDE5D0">
                  <a:alpha val="89800"/>
                </a:srgbClr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2900" lIns="52900" spcFirstLastPara="1" rIns="52900" wrap="square" tIns="52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id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Sistem Temu Kembali</a:t>
                </a:r>
                <a:endParaRPr sz="700"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11439137" y="5309896"/>
                <a:ext cx="1796100" cy="1140600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8CA8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11638714" y="5499495"/>
                <a:ext cx="1796194" cy="1140583"/>
              </a:xfrm>
              <a:custGeom>
                <a:rect b="b" l="l" r="r" t="t"/>
                <a:pathLst>
                  <a:path extrusionOk="0" h="1140583" w="1796194">
                    <a:moveTo>
                      <a:pt x="0" y="114058"/>
                    </a:moveTo>
                    <a:cubicBezTo>
                      <a:pt x="0" y="51066"/>
                      <a:pt x="51066" y="0"/>
                      <a:pt x="114058" y="0"/>
                    </a:cubicBezTo>
                    <a:lnTo>
                      <a:pt x="1682136" y="0"/>
                    </a:lnTo>
                    <a:cubicBezTo>
                      <a:pt x="1745128" y="0"/>
                      <a:pt x="1796194" y="51066"/>
                      <a:pt x="1796194" y="114058"/>
                    </a:cubicBezTo>
                    <a:lnTo>
                      <a:pt x="1796194" y="1026525"/>
                    </a:lnTo>
                    <a:cubicBezTo>
                      <a:pt x="1796194" y="1089517"/>
                      <a:pt x="1745128" y="1140583"/>
                      <a:pt x="1682136" y="1140583"/>
                    </a:cubicBezTo>
                    <a:lnTo>
                      <a:pt x="114058" y="1140583"/>
                    </a:lnTo>
                    <a:cubicBezTo>
                      <a:pt x="51066" y="1140583"/>
                      <a:pt x="0" y="1089517"/>
                      <a:pt x="0" y="1026525"/>
                    </a:cubicBezTo>
                    <a:lnTo>
                      <a:pt x="0" y="114058"/>
                    </a:lnTo>
                    <a:close/>
                  </a:path>
                </a:pathLst>
              </a:custGeom>
              <a:solidFill>
                <a:srgbClr val="DDE5D0">
                  <a:alpha val="89800"/>
                </a:srgbClr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2900" lIns="52900" spcFirstLastPara="1" rIns="52900" wrap="square" tIns="52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id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Penggalian Data</a:t>
                </a:r>
                <a:endParaRPr sz="700"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13634485" y="5309896"/>
                <a:ext cx="1796100" cy="1140600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8CA8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13834063" y="5499495"/>
                <a:ext cx="1796194" cy="1140583"/>
              </a:xfrm>
              <a:custGeom>
                <a:rect b="b" l="l" r="r" t="t"/>
                <a:pathLst>
                  <a:path extrusionOk="0" h="1140583" w="1796194">
                    <a:moveTo>
                      <a:pt x="0" y="114058"/>
                    </a:moveTo>
                    <a:cubicBezTo>
                      <a:pt x="0" y="51066"/>
                      <a:pt x="51066" y="0"/>
                      <a:pt x="114058" y="0"/>
                    </a:cubicBezTo>
                    <a:lnTo>
                      <a:pt x="1682136" y="0"/>
                    </a:lnTo>
                    <a:cubicBezTo>
                      <a:pt x="1745128" y="0"/>
                      <a:pt x="1796194" y="51066"/>
                      <a:pt x="1796194" y="114058"/>
                    </a:cubicBezTo>
                    <a:lnTo>
                      <a:pt x="1796194" y="1026525"/>
                    </a:lnTo>
                    <a:cubicBezTo>
                      <a:pt x="1796194" y="1089517"/>
                      <a:pt x="1745128" y="1140583"/>
                      <a:pt x="1682136" y="1140583"/>
                    </a:cubicBezTo>
                    <a:lnTo>
                      <a:pt x="114058" y="1140583"/>
                    </a:lnTo>
                    <a:cubicBezTo>
                      <a:pt x="51066" y="1140583"/>
                      <a:pt x="0" y="1089517"/>
                      <a:pt x="0" y="1026525"/>
                    </a:cubicBezTo>
                    <a:lnTo>
                      <a:pt x="0" y="114058"/>
                    </a:lnTo>
                    <a:close/>
                  </a:path>
                </a:pathLst>
              </a:custGeom>
              <a:solidFill>
                <a:srgbClr val="DDE5D0">
                  <a:alpha val="89800"/>
                </a:srgbClr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2900" lIns="52900" spcFirstLastPara="1" rIns="52900" wrap="square" tIns="52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id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Pengolahan Citra Digital</a:t>
                </a:r>
                <a:endParaRPr sz="700"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15829834" y="5309896"/>
                <a:ext cx="1796100" cy="1140600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8CA8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650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16029412" y="5499495"/>
                <a:ext cx="1796194" cy="1140583"/>
              </a:xfrm>
              <a:custGeom>
                <a:rect b="b" l="l" r="r" t="t"/>
                <a:pathLst>
                  <a:path extrusionOk="0" h="1140583" w="1796194">
                    <a:moveTo>
                      <a:pt x="0" y="114058"/>
                    </a:moveTo>
                    <a:cubicBezTo>
                      <a:pt x="0" y="51066"/>
                      <a:pt x="51066" y="0"/>
                      <a:pt x="114058" y="0"/>
                    </a:cubicBezTo>
                    <a:lnTo>
                      <a:pt x="1682136" y="0"/>
                    </a:lnTo>
                    <a:cubicBezTo>
                      <a:pt x="1745128" y="0"/>
                      <a:pt x="1796194" y="51066"/>
                      <a:pt x="1796194" y="114058"/>
                    </a:cubicBezTo>
                    <a:lnTo>
                      <a:pt x="1796194" y="1026525"/>
                    </a:lnTo>
                    <a:cubicBezTo>
                      <a:pt x="1796194" y="1089517"/>
                      <a:pt x="1745128" y="1140583"/>
                      <a:pt x="1682136" y="1140583"/>
                    </a:cubicBezTo>
                    <a:lnTo>
                      <a:pt x="114058" y="1140583"/>
                    </a:lnTo>
                    <a:cubicBezTo>
                      <a:pt x="51066" y="1140583"/>
                      <a:pt x="0" y="1089517"/>
                      <a:pt x="0" y="1026525"/>
                    </a:cubicBezTo>
                    <a:lnTo>
                      <a:pt x="0" y="114058"/>
                    </a:lnTo>
                    <a:close/>
                  </a:path>
                </a:pathLst>
              </a:custGeom>
              <a:solidFill>
                <a:srgbClr val="DDE5D0">
                  <a:alpha val="89800"/>
                </a:srgbClr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2900" lIns="52900" spcFirstLastPara="1" rIns="52900" wrap="square" tIns="52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id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Pembelajaran Mesin Lanjut</a:t>
                </a:r>
                <a:endParaRPr b="0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19"/>
            <p:cNvGrpSpPr/>
            <p:nvPr/>
          </p:nvGrpSpPr>
          <p:grpSpPr>
            <a:xfrm>
              <a:off x="775976" y="6614678"/>
              <a:ext cx="16084741" cy="38000"/>
              <a:chOff x="775976" y="6614678"/>
              <a:chExt cx="16084741" cy="38000"/>
            </a:xfrm>
          </p:grpSpPr>
          <p:cxnSp>
            <p:nvCxnSpPr>
              <p:cNvPr id="165" name="Google Shape;165;p19"/>
              <p:cNvCxnSpPr>
                <a:stCxn id="149" idx="6"/>
                <a:endCxn id="145" idx="6"/>
              </p:cNvCxnSpPr>
              <p:nvPr/>
            </p:nvCxnSpPr>
            <p:spPr>
              <a:xfrm flipH="1">
                <a:off x="775976" y="6640078"/>
                <a:ext cx="2195400" cy="12600"/>
              </a:xfrm>
              <a:prstGeom prst="bentConnector5">
                <a:avLst>
                  <a:gd fmla="val 762" name="adj1"/>
                  <a:gd fmla="val 4321472" name="adj2"/>
                  <a:gd fmla="val 100052" name="adj3"/>
                </a:avLst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9"/>
              <p:cNvCxnSpPr/>
              <p:nvPr/>
            </p:nvCxnSpPr>
            <p:spPr>
              <a:xfrm flipH="1">
                <a:off x="3755363" y="6633728"/>
                <a:ext cx="2195400" cy="12600"/>
              </a:xfrm>
              <a:prstGeom prst="bentConnector5">
                <a:avLst>
                  <a:gd fmla="val 762" name="adj1"/>
                  <a:gd fmla="val 4321472" name="adj2"/>
                  <a:gd fmla="val 100052" name="adj3"/>
                </a:avLst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9"/>
              <p:cNvCxnSpPr/>
              <p:nvPr/>
            </p:nvCxnSpPr>
            <p:spPr>
              <a:xfrm flipH="1">
                <a:off x="5933562" y="6621028"/>
                <a:ext cx="2195400" cy="12600"/>
              </a:xfrm>
              <a:prstGeom prst="bentConnector5">
                <a:avLst>
                  <a:gd fmla="val 762" name="adj1"/>
                  <a:gd fmla="val 4321472" name="adj2"/>
                  <a:gd fmla="val 100052" name="adj3"/>
                </a:avLst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9"/>
              <p:cNvCxnSpPr/>
              <p:nvPr/>
            </p:nvCxnSpPr>
            <p:spPr>
              <a:xfrm flipH="1">
                <a:off x="8126398" y="6614678"/>
                <a:ext cx="2195400" cy="12600"/>
              </a:xfrm>
              <a:prstGeom prst="bentConnector5">
                <a:avLst>
                  <a:gd fmla="val 762" name="adj1"/>
                  <a:gd fmla="val 4321472" name="adj2"/>
                  <a:gd fmla="val 100052" name="adj3"/>
                </a:avLst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9"/>
              <p:cNvCxnSpPr/>
              <p:nvPr/>
            </p:nvCxnSpPr>
            <p:spPr>
              <a:xfrm flipH="1">
                <a:off x="10311134" y="6614678"/>
                <a:ext cx="2195400" cy="12600"/>
              </a:xfrm>
              <a:prstGeom prst="bentConnector5">
                <a:avLst>
                  <a:gd fmla="val 762" name="adj1"/>
                  <a:gd fmla="val 4321472" name="adj2"/>
                  <a:gd fmla="val 100052" name="adj3"/>
                </a:avLst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9"/>
              <p:cNvCxnSpPr/>
              <p:nvPr/>
            </p:nvCxnSpPr>
            <p:spPr>
              <a:xfrm flipH="1">
                <a:off x="12489332" y="6633728"/>
                <a:ext cx="2195400" cy="12600"/>
              </a:xfrm>
              <a:prstGeom prst="bentConnector5">
                <a:avLst>
                  <a:gd fmla="val 762" name="adj1"/>
                  <a:gd fmla="val 4321472" name="adj2"/>
                  <a:gd fmla="val 100052" name="adj3"/>
                </a:avLst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" name="Google Shape;171;p19"/>
              <p:cNvCxnSpPr/>
              <p:nvPr/>
            </p:nvCxnSpPr>
            <p:spPr>
              <a:xfrm flipH="1">
                <a:off x="14665317" y="6627378"/>
                <a:ext cx="2195400" cy="12600"/>
              </a:xfrm>
              <a:prstGeom prst="bentConnector5">
                <a:avLst>
                  <a:gd fmla="val 762" name="adj1"/>
                  <a:gd fmla="val 4321472" name="adj2"/>
                  <a:gd fmla="val 100052" name="adj3"/>
                </a:avLst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ctrTitle"/>
          </p:nvPr>
        </p:nvSpPr>
        <p:spPr>
          <a:xfrm>
            <a:off x="1703348" y="167346"/>
            <a:ext cx="46974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Keterkaitan Mata Kuliah</a:t>
            </a:r>
            <a:endParaRPr/>
          </a:p>
        </p:txBody>
      </p:sp>
      <p:sp>
        <p:nvSpPr>
          <p:cNvPr id="177" name="Google Shape;177;p20"/>
          <p:cNvSpPr txBox="1"/>
          <p:nvPr>
            <p:ph idx="10" type="dt"/>
          </p:nvPr>
        </p:nvSpPr>
        <p:spPr>
          <a:xfrm>
            <a:off x="247521" y="4866262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178" name="Google Shape;178;p20"/>
          <p:cNvSpPr txBox="1"/>
          <p:nvPr>
            <p:ph idx="11" type="ftr"/>
          </p:nvPr>
        </p:nvSpPr>
        <p:spPr>
          <a:xfrm>
            <a:off x="2839049" y="4836765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179" name="Google Shape;179;p20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4786" y="845655"/>
            <a:ext cx="6674429" cy="414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ctrTitle"/>
          </p:nvPr>
        </p:nvSpPr>
        <p:spPr>
          <a:xfrm>
            <a:off x="1703349" y="167346"/>
            <a:ext cx="4269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None/>
            </a:pPr>
            <a:r>
              <a:rPr lang="id"/>
              <a:t>Materi Setiap Pertemuan</a:t>
            </a:r>
            <a:endParaRPr/>
          </a:p>
        </p:txBody>
      </p:sp>
      <p:sp>
        <p:nvSpPr>
          <p:cNvPr id="186" name="Google Shape;186;p21"/>
          <p:cNvSpPr txBox="1"/>
          <p:nvPr>
            <p:ph idx="10" type="dt"/>
          </p:nvPr>
        </p:nvSpPr>
        <p:spPr>
          <a:xfrm>
            <a:off x="247521" y="4866262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187" name="Google Shape;187;p21"/>
          <p:cNvSpPr txBox="1"/>
          <p:nvPr>
            <p:ph idx="11" type="ftr"/>
          </p:nvPr>
        </p:nvSpPr>
        <p:spPr>
          <a:xfrm>
            <a:off x="2839049" y="4836765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grpSp>
        <p:nvGrpSpPr>
          <p:cNvPr id="189" name="Google Shape;189;p21"/>
          <p:cNvGrpSpPr/>
          <p:nvPr/>
        </p:nvGrpSpPr>
        <p:grpSpPr>
          <a:xfrm>
            <a:off x="247521" y="1106646"/>
            <a:ext cx="4270050" cy="3658984"/>
            <a:chOff x="0" y="1887"/>
            <a:chExt cx="8540100" cy="7317968"/>
          </a:xfrm>
        </p:grpSpPr>
        <p:sp>
          <p:nvSpPr>
            <p:cNvPr id="190" name="Google Shape;190;p21"/>
            <p:cNvSpPr/>
            <p:nvPr/>
          </p:nvSpPr>
          <p:spPr>
            <a:xfrm>
              <a:off x="0" y="1887"/>
              <a:ext cx="8540100" cy="1035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 txBox="1"/>
            <p:nvPr/>
          </p:nvSpPr>
          <p:spPr>
            <a:xfrm>
              <a:off x="50540" y="52427"/>
              <a:ext cx="8439000" cy="934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1. Pengenalan Machine Learning: Reinforcement Learning, Unsupervised Learning, Supervised Learning, Semi-supervised Learning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0" y="1048998"/>
              <a:ext cx="8540100" cy="1035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 txBox="1"/>
            <p:nvPr/>
          </p:nvSpPr>
          <p:spPr>
            <a:xfrm>
              <a:off x="50540" y="1099538"/>
              <a:ext cx="8439000" cy="9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2. Mengenal, Menyiapkan, dan Memvisualisasikan Data (terstruktur dan tidak terstruktur)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0" y="2096109"/>
              <a:ext cx="8540100" cy="1035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 txBox="1"/>
            <p:nvPr/>
          </p:nvSpPr>
          <p:spPr>
            <a:xfrm>
              <a:off x="50540" y="2146649"/>
              <a:ext cx="8439000" cy="9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3. Regresi: Regresi Linier sederhana dan variabel jamak, Regresi Polinomial dan Non-linier</a:t>
              </a:r>
              <a:endPara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0" y="3143221"/>
              <a:ext cx="8540100" cy="1035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 txBox="1"/>
            <p:nvPr/>
          </p:nvSpPr>
          <p:spPr>
            <a:xfrm>
              <a:off x="50540" y="3193761"/>
              <a:ext cx="8439000" cy="9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4. Regresi: Support Vector Regression, Decision Tree Regression, Random Forest Regression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0" y="4190332"/>
              <a:ext cx="8540100" cy="1035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 txBox="1"/>
            <p:nvPr/>
          </p:nvSpPr>
          <p:spPr>
            <a:xfrm>
              <a:off x="50540" y="4240872"/>
              <a:ext cx="8439000" cy="9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5. Reinforcement Learning dan Linear Theory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0" y="5237443"/>
              <a:ext cx="8540100" cy="1035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 txBox="1"/>
            <p:nvPr/>
          </p:nvSpPr>
          <p:spPr>
            <a:xfrm>
              <a:off x="50540" y="5287983"/>
              <a:ext cx="8439000" cy="9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6. Supervised Learning: Decision Tree, Random Forest, K-Nearest Neigbor, dan Naive Bayes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0" y="6284555"/>
              <a:ext cx="8540100" cy="1035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50540" y="6335095"/>
              <a:ext cx="8439000" cy="9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7. Supervised Learning: Artificial Neural Network, dan Support Vector Machine</a:t>
              </a:r>
              <a:endParaRPr sz="700">
                <a:solidFill>
                  <a:schemeClr val="dk1"/>
                </a:solidFill>
              </a:endParaRPr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4614630" y="1077593"/>
            <a:ext cx="4270050" cy="3450630"/>
            <a:chOff x="0" y="43009"/>
            <a:chExt cx="8540100" cy="6901259"/>
          </a:xfrm>
        </p:grpSpPr>
        <p:sp>
          <p:nvSpPr>
            <p:cNvPr id="205" name="Google Shape;205;p21"/>
            <p:cNvSpPr/>
            <p:nvPr/>
          </p:nvSpPr>
          <p:spPr>
            <a:xfrm>
              <a:off x="0" y="43009"/>
              <a:ext cx="8540100" cy="926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5235" y="88244"/>
              <a:ext cx="84495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8. Unsupervised Learning: K-Means, K-Means++, dan Mini Batch K-Means 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0" y="1038769"/>
              <a:ext cx="8540100" cy="926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 txBox="1"/>
            <p:nvPr/>
          </p:nvSpPr>
          <p:spPr>
            <a:xfrm>
              <a:off x="45235" y="1084004"/>
              <a:ext cx="84495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9. Unsupervised Learning: Hierarchical Clustering (Agglomerative dan Divisive) dan DBCSAN 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0" y="2034529"/>
              <a:ext cx="8540100" cy="926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 txBox="1"/>
            <p:nvPr/>
          </p:nvSpPr>
          <p:spPr>
            <a:xfrm>
              <a:off x="45235" y="2079764"/>
              <a:ext cx="84495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10. Association Rule, Frequent Pattern Growth, dan PrefixSpan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0" y="3030289"/>
              <a:ext cx="8540100" cy="926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45235" y="3075524"/>
              <a:ext cx="84495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11. Deep Learning (Supervised): Convolutional Neural Network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0" y="4026049"/>
              <a:ext cx="8540100" cy="926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 txBox="1"/>
            <p:nvPr/>
          </p:nvSpPr>
          <p:spPr>
            <a:xfrm>
              <a:off x="45235" y="4071284"/>
              <a:ext cx="84495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12. Deep Learning (Supervised): Recurrent Neural Network dan Long Short Term Memory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0" y="5021809"/>
              <a:ext cx="8540100" cy="926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 txBox="1"/>
            <p:nvPr/>
          </p:nvSpPr>
          <p:spPr>
            <a:xfrm>
              <a:off x="45235" y="5067044"/>
              <a:ext cx="84495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13. Deep Learning (Unsupervised): Deep Belief Network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0" y="6017568"/>
              <a:ext cx="8540100" cy="926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 txBox="1"/>
            <p:nvPr/>
          </p:nvSpPr>
          <p:spPr>
            <a:xfrm>
              <a:off x="45235" y="6062803"/>
              <a:ext cx="84495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id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14. Semi-Supervised: Semi-supervised Clustering dan Semi-supervised Classification</a:t>
              </a:r>
              <a:endParaRPr sz="7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ctrTitle"/>
          </p:nvPr>
        </p:nvSpPr>
        <p:spPr>
          <a:xfrm>
            <a:off x="1703349" y="167346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id"/>
              <a:t>Referensi</a:t>
            </a:r>
            <a:endParaRPr/>
          </a:p>
        </p:txBody>
      </p:sp>
      <p:sp>
        <p:nvSpPr>
          <p:cNvPr id="224" name="Google Shape;224;p22"/>
          <p:cNvSpPr txBox="1"/>
          <p:nvPr>
            <p:ph idx="10" type="dt"/>
          </p:nvPr>
        </p:nvSpPr>
        <p:spPr>
          <a:xfrm>
            <a:off x="247521" y="4866262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2/26/2022</a:t>
            </a:r>
            <a:endParaRPr/>
          </a:p>
        </p:txBody>
      </p:sp>
      <p:sp>
        <p:nvSpPr>
          <p:cNvPr id="225" name="Google Shape;225;p22"/>
          <p:cNvSpPr txBox="1"/>
          <p:nvPr>
            <p:ph idx="11" type="ftr"/>
          </p:nvPr>
        </p:nvSpPr>
        <p:spPr>
          <a:xfrm>
            <a:off x="2839049" y="4836765"/>
            <a:ext cx="4269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id"/>
              <a:t>Jurusan Informatika - UIN Sunan Gunung Djati Bandung</a:t>
            </a:r>
            <a:endParaRPr/>
          </a:p>
        </p:txBody>
      </p:sp>
      <p:sp>
        <p:nvSpPr>
          <p:cNvPr id="226" name="Google Shape;226;p22"/>
          <p:cNvSpPr txBox="1"/>
          <p:nvPr>
            <p:ph idx="12" type="sldNum"/>
          </p:nvPr>
        </p:nvSpPr>
        <p:spPr>
          <a:xfrm>
            <a:off x="7972490" y="4867243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grpSp>
        <p:nvGrpSpPr>
          <p:cNvPr id="227" name="Google Shape;227;p22"/>
          <p:cNvGrpSpPr/>
          <p:nvPr/>
        </p:nvGrpSpPr>
        <p:grpSpPr>
          <a:xfrm>
            <a:off x="1725038" y="1131139"/>
            <a:ext cx="5693850" cy="3321825"/>
            <a:chOff x="0" y="459343"/>
            <a:chExt cx="11387700" cy="6643651"/>
          </a:xfrm>
        </p:grpSpPr>
        <p:sp>
          <p:nvSpPr>
            <p:cNvPr id="228" name="Google Shape;228;p22"/>
            <p:cNvSpPr/>
            <p:nvPr/>
          </p:nvSpPr>
          <p:spPr>
            <a:xfrm>
              <a:off x="0" y="459343"/>
              <a:ext cx="11387700" cy="10425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 txBox="1"/>
            <p:nvPr/>
          </p:nvSpPr>
          <p:spPr>
            <a:xfrm>
              <a:off x="50889" y="510232"/>
              <a:ext cx="11286000" cy="9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51425" spcFirstLastPara="1" rIns="51425" wrap="square" tIns="5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RAHARJO, Budi. PEMBELAJARAN MESIN (Machine Learning). </a:t>
              </a:r>
              <a:r>
                <a:rPr b="0" i="1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Penerbit Yayasan Prima Agus Teknik</a:t>
              </a: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2021, 1-110.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0" y="1579573"/>
              <a:ext cx="11387700" cy="10425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50889" y="1630462"/>
              <a:ext cx="11286000" cy="9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51425" spcFirstLastPara="1" rIns="51425" wrap="square" tIns="5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AURÉLIEN, Géron. Hands-on machine learning with scikit-learn &amp; tensorflow. </a:t>
              </a:r>
              <a:r>
                <a:rPr b="0" i="1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Geron Aurelien</a:t>
              </a: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2017.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0" y="2699804"/>
              <a:ext cx="11387700" cy="10425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 txBox="1"/>
            <p:nvPr/>
          </p:nvSpPr>
          <p:spPr>
            <a:xfrm>
              <a:off x="50889" y="2750693"/>
              <a:ext cx="11286000" cy="9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51425" spcFirstLastPara="1" rIns="51425" wrap="square" tIns="5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MÜLLER, Andreas C.; GUIDO, Sarah. </a:t>
              </a:r>
              <a:r>
                <a:rPr b="0" i="1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 to machine learning with Python: a guide for data scientists</a:t>
              </a: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" O'Reilly Media, Inc.", 2016.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0" y="3820034"/>
              <a:ext cx="11387700" cy="10425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 txBox="1"/>
            <p:nvPr/>
          </p:nvSpPr>
          <p:spPr>
            <a:xfrm>
              <a:off x="50889" y="3870923"/>
              <a:ext cx="11286000" cy="9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51425" spcFirstLastPara="1" rIns="51425" wrap="square" tIns="5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RUSSELL, Rudolph. </a:t>
              </a:r>
              <a:r>
                <a:rPr b="0" i="1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Machine Learning: Step-By-Step Guide to Implement Machine Learning Algorithms with Python</a:t>
              </a: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 2018.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0" y="4940264"/>
              <a:ext cx="11387700" cy="10425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 txBox="1"/>
            <p:nvPr/>
          </p:nvSpPr>
          <p:spPr>
            <a:xfrm>
              <a:off x="50889" y="4991153"/>
              <a:ext cx="11286000" cy="9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51425" spcFirstLastPara="1" rIns="51425" wrap="square" tIns="5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 SUTTON, Richard S.; BARTO, Andrew G. </a:t>
              </a:r>
              <a:r>
                <a:rPr b="0" i="1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Reinforcement learning: An introduction</a:t>
              </a: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MIT press, 2018.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0" y="6060494"/>
              <a:ext cx="11387700" cy="10425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 txBox="1"/>
            <p:nvPr/>
          </p:nvSpPr>
          <p:spPr>
            <a:xfrm>
              <a:off x="50889" y="6111383"/>
              <a:ext cx="11286000" cy="9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51425" spcFirstLastPara="1" rIns="51425" wrap="square" tIns="5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6. HAN, Jiawei; PEI, Jian; KAMBER, Micheline. </a:t>
              </a:r>
              <a:r>
                <a:rPr b="0" i="1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mining: concepts and techniques</a:t>
              </a:r>
              <a:r>
                <a:rPr b="0" i="0" lang="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Elsevier, 2011.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chine learning - Free education icons" id="244" name="Google Shape;2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582" y="-145895"/>
            <a:ext cx="4606383" cy="460638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 txBox="1"/>
          <p:nvPr/>
        </p:nvSpPr>
        <p:spPr>
          <a:xfrm>
            <a:off x="240783" y="1135972"/>
            <a:ext cx="569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(IF216007)</a:t>
            </a:r>
            <a:endParaRPr b="0" i="0" sz="2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" sz="27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Pengenalan Machine Learning: </a:t>
            </a:r>
            <a:r>
              <a:rPr b="0" i="0" lang="id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Reinforcement Learning, Unsupervised Learning, Supervised Learning, Semi-supervised Learning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229632" y="2513174"/>
            <a:ext cx="481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oleh: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240783" y="2933889"/>
            <a:ext cx="463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d" sz="16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Wildan Budiawan Zulfikar, ST., M.Kom</a:t>
            </a:r>
            <a:endParaRPr b="1" i="0" sz="16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d" sz="16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Dian Sa’adillah Maylawati, S.Kom., MT</a:t>
            </a:r>
            <a:endParaRPr b="1" i="0" sz="7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240783" y="3877761"/>
            <a:ext cx="498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JURUSAN INFORMATIKA</a:t>
            </a:r>
            <a:endParaRPr b="1" i="0" sz="6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FAKULTAS SAINS DAN TEKNOLOGI</a:t>
            </a:r>
            <a:endParaRPr b="0" i="0" sz="6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UIN SUNAN GUNUNG DJATI BANDUNG</a:t>
            </a:r>
            <a:endParaRPr b="0" i="0" sz="6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2022</a:t>
            </a:r>
            <a:endParaRPr b="1" i="0" sz="6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